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320" r:id="rId2"/>
    <p:sldId id="308" r:id="rId3"/>
    <p:sldId id="296" r:id="rId4"/>
    <p:sldId id="263" r:id="rId5"/>
    <p:sldId id="293" r:id="rId6"/>
    <p:sldId id="289" r:id="rId7"/>
    <p:sldId id="304" r:id="rId8"/>
    <p:sldId id="313" r:id="rId9"/>
    <p:sldId id="297" r:id="rId10"/>
    <p:sldId id="298" r:id="rId11"/>
    <p:sldId id="291" r:id="rId12"/>
    <p:sldId id="310" r:id="rId13"/>
    <p:sldId id="311" r:id="rId14"/>
    <p:sldId id="307" r:id="rId15"/>
    <p:sldId id="319" r:id="rId16"/>
    <p:sldId id="299" r:id="rId17"/>
    <p:sldId id="317" r:id="rId18"/>
    <p:sldId id="318" r:id="rId19"/>
    <p:sldId id="305" r:id="rId20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0E6"/>
    <a:srgbClr val="3A7DE5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1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E32ED-2BA3-419B-884B-C8C7CE386821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0EA3E-B570-4192-AD96-63F074FB6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40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0EA3E-B570-4192-AD96-63F074FB68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24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0EA3E-B570-4192-AD96-63F074FB681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47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0928"/>
            <a:ext cx="9144000" cy="4003027"/>
          </a:xfrm>
          <a:prstGeom prst="rect">
            <a:avLst/>
          </a:prstGeom>
          <a:solidFill>
            <a:srgbClr val="3A7DE5"/>
          </a:solidFill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690955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F80E6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ИНВЕСТИЦИОННЫЙ ПАСПОРТ</a:t>
            </a:r>
          </a:p>
          <a:p>
            <a:r>
              <a:rPr lang="ru-RU" sz="4000" dirty="0" smtClean="0">
                <a:solidFill>
                  <a:srgbClr val="3F80E6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ru-RU" sz="4000" dirty="0">
              <a:solidFill>
                <a:srgbClr val="3F80E6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63990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 smtClean="0">
                <a:solidFill>
                  <a:srgbClr val="3F80E6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Лужского</a:t>
            </a:r>
            <a:r>
              <a:rPr lang="ru-RU" sz="2800" i="1" dirty="0" smtClean="0">
                <a:solidFill>
                  <a:srgbClr val="3F80E6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муниципального района</a:t>
            </a:r>
            <a:endParaRPr lang="ru-RU" sz="2800" i="1" dirty="0">
              <a:solidFill>
                <a:srgbClr val="3F80E6"/>
              </a:solidFill>
              <a:latin typeface="Bookman Old Style" panose="02050604050505020204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992" y="361398"/>
            <a:ext cx="1170533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052736"/>
            <a:ext cx="77768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Вклад малого бизнеса в экономику района с каждым годом становится более весомым. </a:t>
            </a:r>
          </a:p>
          <a:p>
            <a:pPr algn="just"/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На территории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района в различных сферах экономики деятельность  осуществляют более 2 тысяч субъектов малого предпринимательства, включая индивидуальных предпринимателей. В малом бизнесе занято 28 %  работников от общего числа занятых в экономике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района.</a:t>
            </a:r>
          </a:p>
          <a:p>
            <a:pPr algn="just"/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С целью снижения барьеров между бизнесом и органами местного самоуправления при администрации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муниципального района создан совет по содействию развитию малого и среднего предпринимательства.</a:t>
            </a:r>
          </a:p>
          <a:p>
            <a:pPr algn="just"/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В рамках подпрограммы «Развитие и поддержка малого предпринимательства»  муниципальной программы «Стимулирование экономической активности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 муниципального района» предоставляются финансовая, имущественная, информационная и консультационная меры поддержки.</a:t>
            </a:r>
          </a:p>
          <a:p>
            <a:pPr algn="just"/>
            <a:endParaRPr lang="ru-RU" sz="1300" dirty="0">
              <a:latin typeface="Constantia" panose="02030602050306030303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06" y="3580282"/>
            <a:ext cx="4306788" cy="293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6000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МАЛОЕ и СРЕДНЕЕ</a:t>
            </a:r>
            <a:br>
              <a:rPr lang="ru-RU" sz="2400" b="1" i="1" dirty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ru-RU" sz="24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ПРЕДПРИНИМАТЕЛЬСТВО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6584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980728"/>
            <a:ext cx="75608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Всего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в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Лужском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муниципальном районе </a:t>
            </a:r>
          </a:p>
          <a:p>
            <a:r>
              <a:rPr lang="ru-RU" sz="1300" b="1" dirty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4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9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учреждений культуры, </a:t>
            </a:r>
          </a:p>
          <a:p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376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коллектив художественной самодеятельности и любительских объединений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.</a:t>
            </a:r>
          </a:p>
          <a:p>
            <a:endParaRPr lang="ru-RU" sz="1300" dirty="0">
              <a:latin typeface="Constantia" panose="02030602050306030303" pitchFamily="18" charset="0"/>
              <a:cs typeface="Times New Roman" pitchFamily="18" charset="0"/>
            </a:endParaRPr>
          </a:p>
          <a:p>
            <a:r>
              <a:rPr lang="ru-RU" sz="1300" b="1" u="sng" dirty="0" smtClean="0">
                <a:latin typeface="Constantia" panose="02030602050306030303" pitchFamily="18" charset="0"/>
                <a:cs typeface="Times New Roman" pitchFamily="18" charset="0"/>
              </a:rPr>
              <a:t>Сеть </a:t>
            </a:r>
            <a:r>
              <a:rPr lang="ru-RU" sz="1300" b="1" u="sng" dirty="0">
                <a:latin typeface="Constantia" panose="02030602050306030303" pitchFamily="18" charset="0"/>
                <a:cs typeface="Times New Roman" pitchFamily="18" charset="0"/>
              </a:rPr>
              <a:t>учреждений культуры </a:t>
            </a:r>
            <a:r>
              <a:rPr lang="ru-RU" sz="1300" b="1" u="sng" dirty="0" err="1">
                <a:latin typeface="Constantia" panose="02030602050306030303" pitchFamily="18" charset="0"/>
                <a:cs typeface="Times New Roman" pitchFamily="18" charset="0"/>
              </a:rPr>
              <a:t>Лужского</a:t>
            </a:r>
            <a:r>
              <a:rPr lang="ru-RU" sz="1300" b="1" u="sng" dirty="0">
                <a:latin typeface="Constantia" panose="02030602050306030303" pitchFamily="18" charset="0"/>
                <a:cs typeface="Times New Roman" pitchFamily="18" charset="0"/>
              </a:rPr>
              <a:t> района </a:t>
            </a:r>
            <a:r>
              <a:rPr lang="ru-RU" sz="1300" b="1" u="sng" dirty="0" smtClean="0">
                <a:latin typeface="Constantia" panose="02030602050306030303" pitchFamily="18" charset="0"/>
                <a:cs typeface="Times New Roman" pitchFamily="18" charset="0"/>
              </a:rPr>
              <a:t>:</a:t>
            </a:r>
          </a:p>
          <a:p>
            <a:endParaRPr lang="ru-RU" sz="1300" b="1" u="sng" dirty="0">
              <a:latin typeface="Constantia" panose="02030602050306030303" pitchFamily="18" charset="0"/>
              <a:cs typeface="Times New Roman" pitchFamily="18" charset="0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МКУ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«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Лужский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киноцентр «Смена»;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Домов культуры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15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;</a:t>
            </a:r>
            <a:endParaRPr lang="ru-RU" sz="1300" dirty="0">
              <a:latin typeface="Constantia" panose="02030602050306030303" pitchFamily="18" charset="0"/>
              <a:cs typeface="Times New Roman" pitchFamily="18" charset="0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сельских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клубов, спортивно-культурный  центр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(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пос.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Скреблово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)</a:t>
            </a:r>
            <a:r>
              <a:rPr lang="ru-RU" sz="13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7</a:t>
            </a:r>
            <a:r>
              <a:rPr lang="ru-RU" sz="1300" dirty="0" smtClean="0">
                <a:solidFill>
                  <a:srgbClr val="0070C0"/>
                </a:solidFill>
                <a:latin typeface="Constantia" panose="02030602050306030303" pitchFamily="18" charset="0"/>
                <a:cs typeface="Times New Roman" pitchFamily="18" charset="0"/>
              </a:rPr>
              <a:t>,</a:t>
            </a:r>
            <a:endParaRPr lang="ru-RU" sz="1300" dirty="0">
              <a:solidFill>
                <a:srgbClr val="0070C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МКУ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«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Лужская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централизованная библиотечная система», в составе которой </a:t>
            </a:r>
            <a:r>
              <a:rPr lang="ru-RU" sz="1300" b="1" dirty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4</a:t>
            </a:r>
            <a:r>
              <a:rPr lang="ru-RU" sz="13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библиотеки;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МКУК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«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Лужская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межпоселенческая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районная библиотека», в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составе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которой</a:t>
            </a:r>
            <a:r>
              <a:rPr lang="ru-RU" sz="1300" dirty="0">
                <a:solidFill>
                  <a:schemeClr val="accent6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22</a:t>
            </a:r>
            <a:r>
              <a:rPr lang="ru-RU" sz="1300" dirty="0" smtClean="0">
                <a:solidFill>
                  <a:schemeClr val="accent6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сельских библиотек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.</a:t>
            </a:r>
            <a:endParaRPr lang="ru-RU" sz="1300" dirty="0">
              <a:latin typeface="Constantia" panose="02030602050306030303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572" y="235397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КУЛЬТУРНЫЙ И СПОРТИВНЫЙ ПОТЕНЦИАЛ</a:t>
            </a:r>
            <a:endParaRPr lang="ru-RU" sz="2000" b="1" i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404996"/>
            <a:ext cx="36724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r>
              <a:rPr lang="ru-RU" sz="14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28 742</a:t>
            </a:r>
            <a:r>
              <a:rPr lang="ru-RU" sz="1200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</a:rPr>
              <a:t>человека </a:t>
            </a:r>
            <a:endParaRPr lang="ru-RU" sz="1300" dirty="0" smtClean="0">
              <a:latin typeface="Constantia" panose="02030602050306030303" pitchFamily="18" charset="0"/>
            </a:endParaRPr>
          </a:p>
          <a:p>
            <a:r>
              <a:rPr lang="ru-RU" sz="1300" dirty="0" smtClean="0">
                <a:latin typeface="Constantia" panose="02030602050306030303" pitchFamily="18" charset="0"/>
              </a:rPr>
              <a:t>систематически </a:t>
            </a:r>
            <a:r>
              <a:rPr lang="ru-RU" sz="1300" dirty="0">
                <a:latin typeface="Constantia" panose="02030602050306030303" pitchFamily="18" charset="0"/>
              </a:rPr>
              <a:t>занимаются </a:t>
            </a:r>
            <a:r>
              <a:rPr lang="ru-RU" sz="1300" dirty="0" smtClean="0">
                <a:latin typeface="Constantia" panose="02030602050306030303" pitchFamily="18" charset="0"/>
              </a:rPr>
              <a:t>спортом.</a:t>
            </a:r>
          </a:p>
          <a:p>
            <a:r>
              <a:rPr lang="ru-RU" sz="1300" dirty="0" smtClean="0">
                <a:latin typeface="Constantia" panose="02030602050306030303" pitchFamily="18" charset="0"/>
              </a:rPr>
              <a:t>В </a:t>
            </a:r>
            <a:r>
              <a:rPr lang="ru-RU" sz="1300" dirty="0" err="1" smtClean="0">
                <a:latin typeface="Constantia" panose="02030602050306030303" pitchFamily="18" charset="0"/>
              </a:rPr>
              <a:t>Лужском</a:t>
            </a:r>
            <a:r>
              <a:rPr lang="ru-RU" sz="1300" dirty="0" smtClean="0">
                <a:latin typeface="Constantia" panose="02030602050306030303" pitchFamily="18" charset="0"/>
              </a:rPr>
              <a:t>  муниципальном районе  зарегистрировано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186</a:t>
            </a:r>
            <a:r>
              <a:rPr lang="ru-RU" sz="1300" dirty="0" smtClean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ru-RU" sz="1300" dirty="0" smtClean="0">
                <a:latin typeface="Constantia" panose="02030602050306030303" pitchFamily="18" charset="0"/>
              </a:rPr>
              <a:t>спортивных сооружений:</a:t>
            </a:r>
          </a:p>
          <a:p>
            <a:endParaRPr lang="ru-RU" sz="1300" dirty="0" smtClean="0">
              <a:latin typeface="Constantia" panose="02030602050306030303" pitchFamily="18" charset="0"/>
            </a:endParaRPr>
          </a:p>
          <a:p>
            <a:r>
              <a:rPr lang="ru-RU" sz="1300" dirty="0" smtClean="0">
                <a:latin typeface="Constantia" panose="02030602050306030303" pitchFamily="18" charset="0"/>
              </a:rPr>
              <a:t>Спортивные залы -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38</a:t>
            </a:r>
          </a:p>
          <a:p>
            <a:r>
              <a:rPr lang="ru-RU" sz="1300" dirty="0" smtClean="0">
                <a:latin typeface="Constantia" panose="02030602050306030303" pitchFamily="18" charset="0"/>
              </a:rPr>
              <a:t>Футбольные поля -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25</a:t>
            </a:r>
          </a:p>
          <a:p>
            <a:r>
              <a:rPr lang="ru-RU" sz="1300" dirty="0" smtClean="0">
                <a:latin typeface="Constantia" panose="02030602050306030303" pitchFamily="18" charset="0"/>
              </a:rPr>
              <a:t>Тиры -</a:t>
            </a:r>
            <a:r>
              <a:rPr lang="ru-RU" sz="1300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8</a:t>
            </a:r>
            <a:r>
              <a:rPr lang="ru-RU" sz="13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1300" dirty="0" smtClean="0">
                <a:latin typeface="Constantia" panose="02030602050306030303" pitchFamily="18" charset="0"/>
              </a:rPr>
              <a:t>Стадион с трибунами -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1</a:t>
            </a:r>
          </a:p>
          <a:p>
            <a:r>
              <a:rPr lang="ru-RU" sz="1300" dirty="0" smtClean="0">
                <a:latin typeface="Constantia" panose="02030602050306030303" pitchFamily="18" charset="0"/>
              </a:rPr>
              <a:t>Бассейн -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1</a:t>
            </a:r>
            <a:r>
              <a:rPr lang="ru-RU" sz="1300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</a:p>
          <a:p>
            <a:endParaRPr lang="ru-RU" sz="1000" dirty="0" smtClean="0">
              <a:latin typeface="Book Antiqua" panose="02040602050305030304" pitchFamily="18" charset="0"/>
            </a:endParaRPr>
          </a:p>
          <a:p>
            <a:endParaRPr lang="ru-RU" sz="1000" dirty="0"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10" y="3501008"/>
            <a:ext cx="4832920" cy="3221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11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73954"/>
            <a:ext cx="8101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ЗДРАВООХРАНЕНИЕ </a:t>
            </a:r>
            <a:endParaRPr lang="ru-RU" sz="2400" b="1" i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247540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Сегодня ГБУЗ ЛО «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Лужская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межрайонная больница»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как центр здравоохранения района, является многопрофильным медицинским учреждением, имеющим лицензию на право осуществления медицинской помощи, лицензию на осуществление фармацевтической деятельности и лицензию на осуществление деятельности по обороту наркотических средств, психотропных веществ и их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прекурсоров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, культивированию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наркосодержащих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 растений.</a:t>
            </a:r>
          </a:p>
          <a:p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Больница  оснащена современным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лечебно-диагностическим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оборудованием.</a:t>
            </a:r>
          </a:p>
          <a:p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В здравоохранении муниципального образования трудится </a:t>
            </a:r>
            <a:r>
              <a:rPr lang="ru-RU" sz="1300" b="1" dirty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1000</a:t>
            </a:r>
            <a:r>
              <a:rPr lang="ru-RU" sz="1300" b="1" dirty="0">
                <a:solidFill>
                  <a:schemeClr val="accent6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человек, из них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144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врача и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351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средних медицинских работника. </a:t>
            </a:r>
            <a:endParaRPr lang="ru-RU" sz="1300" dirty="0" smtClean="0">
              <a:latin typeface="Constantia" panose="02030602050306030303" pitchFamily="18" charset="0"/>
              <a:cs typeface="Times New Roman" pitchFamily="18" charset="0"/>
            </a:endParaRPr>
          </a:p>
          <a:p>
            <a:endParaRPr lang="ru-RU" sz="1200" dirty="0">
              <a:latin typeface="Constantia" panose="02030602050306030303" pitchFamily="18" charset="0"/>
              <a:cs typeface="Times New Roman" pitchFamily="18" charset="0"/>
            </a:endParaRPr>
          </a:p>
          <a:p>
            <a:pPr algn="ctr"/>
            <a:r>
              <a:rPr lang="ru-RU" sz="1300" b="1" i="1" u="sng" dirty="0" smtClean="0">
                <a:latin typeface="Constantia" panose="02030602050306030303" pitchFamily="18" charset="0"/>
                <a:cs typeface="Times New Roman" pitchFamily="18" charset="0"/>
              </a:rPr>
              <a:t>Сеть учреждений здравоохранения </a:t>
            </a:r>
            <a:r>
              <a:rPr lang="ru-RU" sz="1300" b="1" i="1" u="sng" dirty="0" err="1">
                <a:latin typeface="Constantia" panose="02030602050306030303" pitchFamily="18" charset="0"/>
                <a:cs typeface="Times New Roman" pitchFamily="18" charset="0"/>
              </a:rPr>
              <a:t>Лужского</a:t>
            </a:r>
            <a:r>
              <a:rPr lang="ru-RU" sz="1300" b="1" i="1" u="sng" dirty="0">
                <a:latin typeface="Constantia" panose="02030602050306030303" pitchFamily="18" charset="0"/>
                <a:cs typeface="Times New Roman" pitchFamily="18" charset="0"/>
              </a:rPr>
              <a:t> муниципального </a:t>
            </a:r>
            <a:r>
              <a:rPr lang="ru-RU" sz="1300" b="1" i="1" u="sng" dirty="0" smtClean="0">
                <a:latin typeface="Constantia" panose="02030602050306030303" pitchFamily="18" charset="0"/>
                <a:cs typeface="Times New Roman" pitchFamily="18" charset="0"/>
              </a:rPr>
              <a:t>района состоит из: </a:t>
            </a:r>
          </a:p>
          <a:p>
            <a:pPr algn="just"/>
            <a:endParaRPr lang="ru-RU" sz="1200" b="1" i="1" u="sng" dirty="0" smtClean="0">
              <a:latin typeface="Constantia" panose="02030602050306030303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межрайонной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больницы со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стационаром;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взрослой поликлиники;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детской поликлиники;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стоматологической поликлиники;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женской консультации;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err="1" smtClean="0">
                <a:latin typeface="Constantia" panose="02030602050306030303" pitchFamily="18" charset="0"/>
                <a:cs typeface="Times New Roman" pitchFamily="18" charset="0"/>
              </a:rPr>
              <a:t>Оредежкой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и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Толмачесвской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участковых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больниц;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1</a:t>
            </a:r>
            <a:r>
              <a:rPr lang="ru-RU" sz="13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домов сестринского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ухода;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8</a:t>
            </a:r>
            <a:r>
              <a:rPr lang="ru-RU" sz="13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амбулаторий;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15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фельдшерско-акушерских пунктов.</a:t>
            </a:r>
            <a:r>
              <a:rPr lang="ru-RU" sz="13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8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88" y="3487848"/>
            <a:ext cx="2657856" cy="316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6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652" y="332656"/>
            <a:ext cx="8387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СИСТЕМА ОБРАЗОВАНИЯ</a:t>
            </a:r>
          </a:p>
          <a:p>
            <a:pPr algn="ctr"/>
            <a:r>
              <a:rPr lang="ru-RU" sz="2200" b="1" i="1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sz="2200" b="1" i="1" dirty="0">
              <a:solidFill>
                <a:srgbClr val="008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980728"/>
            <a:ext cx="792088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Система образования </a:t>
            </a:r>
            <a:r>
              <a:rPr lang="ru-RU" sz="13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 муниципального района Ленинградской области представлена </a:t>
            </a:r>
            <a:endParaRPr lang="ru-RU" sz="1300" dirty="0" smtClean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51</a:t>
            </a:r>
            <a:r>
              <a:rPr lang="ru-RU" sz="1300" b="1" dirty="0" smtClean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муниципальной образовательной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организацией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, из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которых:</a:t>
            </a:r>
          </a:p>
          <a:p>
            <a:endParaRPr lang="ru-RU" sz="13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18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 общеобразовательных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школ;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25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дошкольных образовательных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организаций;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8</a:t>
            </a:r>
            <a:r>
              <a:rPr lang="ru-RU" sz="1300" b="1" dirty="0" smtClean="0">
                <a:solidFill>
                  <a:schemeClr val="accent6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учреждений дополнительного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endParaRPr lang="ru-RU" sz="13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13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 района функционируют учреждения регионального ведомства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err="1" smtClean="0">
                <a:latin typeface="Constantia" panose="02030602050306030303" pitchFamily="18" charset="0"/>
                <a:cs typeface="Times New Roman" panose="02020603050405020304" pitchFamily="18" charset="0"/>
              </a:rPr>
              <a:t>Лужский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институт (филиал) Государственного автономного образовательного учреждения высшего образования ЛО «Ленинградский государственный университет имени А.С. Пушкина»;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автономное профессиональное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общеобразовательное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учреждение Ленинградской области «</a:t>
            </a:r>
            <a:r>
              <a:rPr lang="ru-RU" sz="13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Лужский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 агропромышленный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техникум»;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бюджетное учреждение Ленинградской области центр помощи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детям–сиротам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и детям, оставшимся без попечения родителей «</a:t>
            </a:r>
            <a:r>
              <a:rPr lang="ru-RU" sz="13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Толмачевский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 ресурсный центр по содействию семейному устройству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»; 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казенное общеобразовательное учреждение Ленинградской области «</a:t>
            </a:r>
            <a:r>
              <a:rPr lang="ru-RU" sz="13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Лужская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школа-интернат,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реализующая адаптированные образовательные программы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»;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Государственное казенное общеобразовательное учреждение Ленинградской области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«</a:t>
            </a:r>
            <a:r>
              <a:rPr lang="ru-RU" sz="1300" dirty="0" err="1" smtClean="0">
                <a:latin typeface="Constantia" panose="02030602050306030303" pitchFamily="18" charset="0"/>
                <a:cs typeface="Times New Roman" panose="02020603050405020304" pitchFamily="18" charset="0"/>
              </a:rPr>
              <a:t>Лужская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санаторная школа-интернат».</a:t>
            </a:r>
            <a:endParaRPr lang="ru-RU" sz="13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602806"/>
            <a:ext cx="2952328" cy="196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86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ИНВЕСТИЦИОННЫЕ ПРОЕКТЫ, </a:t>
            </a:r>
          </a:p>
          <a:p>
            <a:pPr algn="ctr"/>
            <a:r>
              <a:rPr lang="ru-RU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РЕАЛИЗУЕМЫЕ НА ТЕРРИТОРИИ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1556791"/>
            <a:ext cx="7488832" cy="5262979"/>
          </a:xfrm>
          <a:prstGeom prst="rect">
            <a:avLst/>
          </a:prstGeom>
          <a:noFill/>
        </p:spPr>
        <p:txBody>
          <a:bodyPr wrap="square" numCol="2" spcCol="1260000" rtlCol="0">
            <a:spAutoFit/>
          </a:bodyPr>
          <a:lstStyle/>
          <a:p>
            <a:pPr marL="87312" algn="ctr"/>
            <a:endParaRPr lang="ru-RU" sz="1000" b="1" u="sng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marL="87312" algn="ctr"/>
            <a:r>
              <a:rPr lang="ru-RU" sz="1000" b="1" u="sng" dirty="0">
                <a:solidFill>
                  <a:srgbClr val="0070C0"/>
                </a:solidFill>
                <a:latin typeface="Book Antiqua" panose="02040602050305030304" pitchFamily="18" charset="0"/>
              </a:rPr>
              <a:t> </a:t>
            </a:r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ООО «ИДАВАНГ Луга»</a:t>
            </a:r>
          </a:p>
          <a:p>
            <a:pPr marL="87312" algn="just"/>
            <a:r>
              <a:rPr lang="ru-RU" sz="1050" dirty="0">
                <a:latin typeface="Constantia" panose="02030602050306030303" pitchFamily="18" charset="0"/>
              </a:rPr>
              <a:t>Инвестиционный проект «Строительство   свинофермы   на 3 450 свиноматок, производственной мощностью 98 000 товарных свиней в год</a:t>
            </a:r>
            <a:r>
              <a:rPr lang="ru-RU" sz="1050" dirty="0" smtClean="0">
                <a:latin typeface="Constantia" panose="02030602050306030303" pitchFamily="18" charset="0"/>
              </a:rPr>
              <a:t>».</a:t>
            </a:r>
            <a:endParaRPr lang="ru-RU" sz="1050" dirty="0">
              <a:latin typeface="Constantia" panose="02030602050306030303" pitchFamily="18" charset="0"/>
            </a:endParaRPr>
          </a:p>
          <a:p>
            <a:pPr marL="87312" algn="just"/>
            <a:endParaRPr lang="ru-RU" sz="1050" b="1" u="sng" dirty="0">
              <a:latin typeface="Constantia" panose="02030602050306030303" pitchFamily="18" charset="0"/>
            </a:endParaRPr>
          </a:p>
          <a:p>
            <a:pPr marL="87312" algn="just"/>
            <a:endParaRPr lang="ru-RU" sz="1050" u="sng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АО «ПЛЕМЕННОЙ ЗАВОД «РАПТИ»</a:t>
            </a:r>
          </a:p>
          <a:p>
            <a:pPr marL="87312" algn="just"/>
            <a:r>
              <a:rPr lang="ru-RU" sz="1050" dirty="0">
                <a:latin typeface="Constantia" panose="02030602050306030303" pitchFamily="18" charset="0"/>
              </a:rPr>
              <a:t>Инвестиционный проект «Строительство </a:t>
            </a:r>
            <a:r>
              <a:rPr lang="ru-RU" sz="1050" dirty="0" smtClean="0">
                <a:latin typeface="Constantia" panose="02030602050306030303" pitchFamily="18" charset="0"/>
              </a:rPr>
              <a:t>коровника на 432 головы дойного стада с системой добровольного доения </a:t>
            </a:r>
            <a:r>
              <a:rPr lang="en-US" sz="1050" dirty="0" smtClean="0">
                <a:latin typeface="Constantia" panose="02030602050306030303" pitchFamily="18" charset="0"/>
              </a:rPr>
              <a:t>VMS V3000</a:t>
            </a:r>
            <a:r>
              <a:rPr lang="ru-RU" sz="1050" dirty="0" smtClean="0">
                <a:latin typeface="Constantia" panose="02030602050306030303" pitchFamily="18" charset="0"/>
              </a:rPr>
              <a:t>».</a:t>
            </a:r>
            <a:endParaRPr lang="ru-RU" sz="1050" dirty="0">
              <a:latin typeface="Constantia" panose="02030602050306030303" pitchFamily="18" charset="0"/>
            </a:endParaRPr>
          </a:p>
          <a:p>
            <a:pPr marL="87312" algn="just"/>
            <a:endParaRPr lang="ru-RU" sz="1050" u="sng" dirty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ООО </a:t>
            </a:r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«ТРИ ТАТЬЯНЫ»</a:t>
            </a:r>
          </a:p>
          <a:p>
            <a:pPr marL="87312" algn="just"/>
            <a:r>
              <a:rPr lang="ru-RU" sz="1050" dirty="0">
                <a:latin typeface="Constantia" panose="02030602050306030303" pitchFamily="18" charset="0"/>
              </a:rPr>
              <a:t>Инвестиционный проект «Строительство молочно-товарной фермы на 500 голов дойного стада</a:t>
            </a:r>
            <a:r>
              <a:rPr lang="ru-RU" sz="1050" dirty="0" smtClean="0">
                <a:latin typeface="Constantia" panose="02030602050306030303" pitchFamily="18" charset="0"/>
              </a:rPr>
              <a:t>».</a:t>
            </a:r>
            <a:endParaRPr lang="ru-RU" sz="1050" dirty="0">
              <a:latin typeface="Constantia" panose="02030602050306030303" pitchFamily="18" charset="0"/>
            </a:endParaRPr>
          </a:p>
          <a:p>
            <a:pPr marL="87312" algn="just"/>
            <a:endParaRPr lang="ru-RU" sz="1050" b="1" u="sng" dirty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ОАО «НОВЫЙ МИР»</a:t>
            </a:r>
            <a:endParaRPr lang="ru-RU" sz="1050" b="1" u="sng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87312" algn="just"/>
            <a:r>
              <a:rPr lang="ru-RU" sz="1050" dirty="0">
                <a:latin typeface="Constantia" panose="02030602050306030303" pitchFamily="18" charset="0"/>
              </a:rPr>
              <a:t>Инвестиционный проект «Строительство молочно-товарного комплекса на 5000 голов крупного рогатого скота».</a:t>
            </a:r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just"/>
            <a:endParaRPr lang="ru-RU" sz="1050" u="sng" dirty="0">
              <a:latin typeface="Constantia" panose="02030602050306030303" pitchFamily="18" charset="0"/>
            </a:endParaRPr>
          </a:p>
          <a:p>
            <a:pPr marL="87312" algn="just"/>
            <a:endParaRPr lang="ru-RU" sz="1050" u="sng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87312" algn="just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just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just"/>
            <a:endParaRPr lang="ru-RU" sz="1050" dirty="0">
              <a:latin typeface="Constantia" panose="02030602050306030303" pitchFamily="18" charset="0"/>
            </a:endParaRPr>
          </a:p>
          <a:p>
            <a:pPr marL="87312" algn="just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just"/>
            <a:endParaRPr lang="ru-RU" sz="1050" dirty="0">
              <a:latin typeface="Constantia" panose="02030602050306030303" pitchFamily="18" charset="0"/>
            </a:endParaRPr>
          </a:p>
          <a:p>
            <a:pPr marL="87312" algn="just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just"/>
            <a:endParaRPr lang="ru-RU" sz="1050" dirty="0">
              <a:latin typeface="Constantia" panose="02030602050306030303" pitchFamily="18" charset="0"/>
            </a:endParaRPr>
          </a:p>
          <a:p>
            <a:pPr marL="87312" algn="just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endParaRPr lang="ru-RU" sz="1050" b="1" dirty="0" smtClean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87312" algn="ctr"/>
            <a:endParaRPr lang="ru-RU" sz="105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Малые </a:t>
            </a:r>
            <a:r>
              <a:rPr lang="ru-RU" sz="1050" b="1" dirty="0">
                <a:solidFill>
                  <a:srgbClr val="0070C0"/>
                </a:solidFill>
                <a:latin typeface="Constantia" panose="02030602050306030303" pitchFamily="18" charset="0"/>
              </a:rPr>
              <a:t>формы </a:t>
            </a:r>
            <a:r>
              <a:rPr lang="ru-RU" sz="105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хозяйствования</a:t>
            </a:r>
          </a:p>
          <a:p>
            <a:pPr marL="87312" algn="just"/>
            <a:endParaRPr lang="ru-RU" sz="105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ИП ГК(Ф)Х Лукашов Виталий </a:t>
            </a:r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Викторович</a:t>
            </a:r>
            <a:endParaRPr lang="ru-RU" sz="105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87312" algn="just"/>
            <a:r>
              <a:rPr lang="ru-RU" sz="1050" dirty="0">
                <a:latin typeface="Constantia" panose="02030602050306030303" pitchFamily="18" charset="0"/>
              </a:rPr>
              <a:t>Адрес: </a:t>
            </a:r>
            <a:r>
              <a:rPr lang="ru-RU" sz="1050" dirty="0" err="1">
                <a:latin typeface="Constantia" panose="02030602050306030303" pitchFamily="18" charset="0"/>
              </a:rPr>
              <a:t>Лужский</a:t>
            </a:r>
            <a:r>
              <a:rPr lang="ru-RU" sz="1050" dirty="0">
                <a:latin typeface="Constantia" panose="02030602050306030303" pitchFamily="18" charset="0"/>
              </a:rPr>
              <a:t> район, </a:t>
            </a:r>
            <a:r>
              <a:rPr lang="ru-RU" sz="1050" dirty="0" err="1">
                <a:latin typeface="Constantia" panose="02030602050306030303" pitchFamily="18" charset="0"/>
              </a:rPr>
              <a:t>Скребловское</a:t>
            </a:r>
            <a:r>
              <a:rPr lang="ru-RU" sz="1050" dirty="0">
                <a:latin typeface="Constantia" panose="02030602050306030303" pitchFamily="18" charset="0"/>
              </a:rPr>
              <a:t> </a:t>
            </a:r>
            <a:r>
              <a:rPr lang="ru-RU" sz="1050" dirty="0" smtClean="0">
                <a:latin typeface="Constantia" panose="02030602050306030303" pitchFamily="18" charset="0"/>
              </a:rPr>
              <a:t>сельское поселение, </a:t>
            </a:r>
            <a:r>
              <a:rPr lang="ru-RU" sz="1050" dirty="0" err="1" smtClean="0">
                <a:latin typeface="Constantia" panose="02030602050306030303" pitchFamily="18" charset="0"/>
              </a:rPr>
              <a:t>д.Брод</a:t>
            </a:r>
            <a:r>
              <a:rPr lang="ru-RU" sz="1050" dirty="0" smtClean="0">
                <a:latin typeface="Constantia" panose="02030602050306030303" pitchFamily="18" charset="0"/>
              </a:rPr>
              <a:t>.</a:t>
            </a:r>
            <a:endParaRPr lang="ru-RU" sz="1050" dirty="0">
              <a:latin typeface="Constantia" panose="02030602050306030303" pitchFamily="18" charset="0"/>
            </a:endParaRPr>
          </a:p>
          <a:p>
            <a:pPr marL="87312" algn="just"/>
            <a:r>
              <a:rPr lang="ru-RU" sz="1050" dirty="0">
                <a:latin typeface="Constantia" panose="02030602050306030303" pitchFamily="18" charset="0"/>
              </a:rPr>
              <a:t>Инвестиционный </a:t>
            </a:r>
            <a:r>
              <a:rPr lang="ru-RU" sz="1050" dirty="0" smtClean="0">
                <a:latin typeface="Constantia" panose="02030602050306030303" pitchFamily="18" charset="0"/>
              </a:rPr>
              <a:t>проект «Сад </a:t>
            </a:r>
            <a:r>
              <a:rPr lang="ru-RU" sz="1050" dirty="0">
                <a:latin typeface="Constantia" panose="02030602050306030303" pitchFamily="18" charset="0"/>
              </a:rPr>
              <a:t>многолетних плодовых </a:t>
            </a:r>
            <a:r>
              <a:rPr lang="ru-RU" sz="1050" dirty="0" smtClean="0">
                <a:latin typeface="Constantia" panose="02030602050306030303" pitchFamily="18" charset="0"/>
              </a:rPr>
              <a:t>культур».</a:t>
            </a:r>
          </a:p>
          <a:p>
            <a:pPr marL="87312" algn="just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ИП ГК(Ф)Х Иванова Ирина </a:t>
            </a:r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Николаевна</a:t>
            </a:r>
            <a:endParaRPr lang="ru-RU" sz="1050" b="1" u="sng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87312" algn="just"/>
            <a:r>
              <a:rPr lang="ru-RU" sz="1050" dirty="0">
                <a:latin typeface="Constantia" panose="02030602050306030303" pitchFamily="18" charset="0"/>
              </a:rPr>
              <a:t>Адрес: </a:t>
            </a:r>
            <a:r>
              <a:rPr lang="ru-RU" sz="1050" dirty="0" err="1">
                <a:latin typeface="Constantia" panose="02030602050306030303" pitchFamily="18" charset="0"/>
              </a:rPr>
              <a:t>Лужский</a:t>
            </a:r>
            <a:r>
              <a:rPr lang="ru-RU" sz="1050" dirty="0">
                <a:latin typeface="Constantia" panose="02030602050306030303" pitchFamily="18" charset="0"/>
              </a:rPr>
              <a:t> район, </a:t>
            </a:r>
            <a:r>
              <a:rPr lang="ru-RU" sz="1050" dirty="0" err="1">
                <a:latin typeface="Constantia" panose="02030602050306030303" pitchFamily="18" charset="0"/>
              </a:rPr>
              <a:t>Скребловское</a:t>
            </a:r>
            <a:r>
              <a:rPr lang="ru-RU" sz="1050" dirty="0">
                <a:latin typeface="Constantia" panose="02030602050306030303" pitchFamily="18" charset="0"/>
              </a:rPr>
              <a:t> </a:t>
            </a:r>
            <a:r>
              <a:rPr lang="ru-RU" sz="1050" dirty="0" smtClean="0">
                <a:latin typeface="Constantia" panose="02030602050306030303" pitchFamily="18" charset="0"/>
              </a:rPr>
              <a:t>сельское поселение, </a:t>
            </a:r>
            <a:r>
              <a:rPr lang="ru-RU" sz="1050" dirty="0" err="1" smtClean="0">
                <a:latin typeface="Constantia" panose="02030602050306030303" pitchFamily="18" charset="0"/>
              </a:rPr>
              <a:t>д.Брод</a:t>
            </a:r>
            <a:r>
              <a:rPr lang="ru-RU" sz="1050" dirty="0" smtClean="0">
                <a:latin typeface="Constantia" panose="02030602050306030303" pitchFamily="18" charset="0"/>
              </a:rPr>
              <a:t>.</a:t>
            </a:r>
            <a:endParaRPr lang="ru-RU" sz="1050" dirty="0">
              <a:latin typeface="Constantia" panose="02030602050306030303" pitchFamily="18" charset="0"/>
            </a:endParaRPr>
          </a:p>
          <a:p>
            <a:pPr marL="87312" algn="just"/>
            <a:r>
              <a:rPr lang="ru-RU" sz="1050" dirty="0">
                <a:latin typeface="Constantia" panose="02030602050306030303" pitchFamily="18" charset="0"/>
              </a:rPr>
              <a:t>Инвестиционный </a:t>
            </a:r>
            <a:r>
              <a:rPr lang="ru-RU" sz="1050" dirty="0" smtClean="0">
                <a:latin typeface="Constantia" panose="02030602050306030303" pitchFamily="18" charset="0"/>
              </a:rPr>
              <a:t>проект «Выращивание </a:t>
            </a:r>
            <a:r>
              <a:rPr lang="ru-RU" sz="1050" dirty="0">
                <a:latin typeface="Constantia" panose="02030602050306030303" pitchFamily="18" charset="0"/>
              </a:rPr>
              <a:t>плодовых и ягодных </a:t>
            </a:r>
            <a:r>
              <a:rPr lang="ru-RU" sz="1050" dirty="0" smtClean="0">
                <a:latin typeface="Constantia" panose="02030602050306030303" pitchFamily="18" charset="0"/>
              </a:rPr>
              <a:t>культур».</a:t>
            </a:r>
            <a:endParaRPr lang="ru-RU" sz="1050" dirty="0">
              <a:latin typeface="Constantia" panose="02030602050306030303" pitchFamily="18" charset="0"/>
            </a:endParaRPr>
          </a:p>
          <a:p>
            <a:pPr marL="87312" algn="just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just"/>
            <a:endParaRPr lang="ru-RU" sz="1000" dirty="0">
              <a:latin typeface="Book Antiqua" panose="02040602050305030304" pitchFamily="18" charset="0"/>
            </a:endParaRPr>
          </a:p>
          <a:p>
            <a:pPr marL="87312" algn="just"/>
            <a:endParaRPr lang="ru-RU" sz="10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813690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ctr"/>
            <a:r>
              <a:rPr lang="ru-RU" sz="22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ИНВЕСТИЦИОННАЯ ДЕЯТЕЛЬНОСТЬ</a:t>
            </a:r>
          </a:p>
          <a:p>
            <a:pPr indent="-228600" algn="ctr"/>
            <a:endParaRPr lang="ru-RU" sz="1400" b="1" dirty="0" smtClean="0">
              <a:latin typeface="Constantia" panose="02030602050306030303" pitchFamily="18" charset="0"/>
            </a:endParaRPr>
          </a:p>
          <a:p>
            <a:pPr indent="-228600" algn="just"/>
            <a:r>
              <a:rPr lang="ru-RU" sz="1400" i="1" dirty="0" smtClean="0">
                <a:latin typeface="Constantia" panose="02030602050306030303" pitchFamily="18" charset="0"/>
                <a:cs typeface="Arial" panose="020B0604020202020204" pitchFamily="34" charset="0"/>
              </a:rPr>
              <a:t>В целях</a:t>
            </a:r>
            <a:r>
              <a:rPr lang="ru-RU" sz="1400" i="1" dirty="0"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Constantia" panose="02030602050306030303" pitchFamily="18" charset="0"/>
                <a:cs typeface="Arial" panose="020B0604020202020204" pitchFamily="34" charset="0"/>
              </a:rPr>
              <a:t>улучшения инвестиционного климата:</a:t>
            </a:r>
          </a:p>
          <a:p>
            <a:pPr marL="285750" indent="-2857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400" i="1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решена </a:t>
            </a:r>
            <a:r>
              <a:rPr lang="ru-RU" sz="14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проблема </a:t>
            </a:r>
            <a:r>
              <a:rPr lang="ru-RU" sz="14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по </a:t>
            </a:r>
            <a:r>
              <a:rPr lang="ru-RU" sz="14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электроснабжению 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в </a:t>
            </a:r>
            <a:r>
              <a:rPr lang="ru-RU" sz="1200" dirty="0" err="1" smtClean="0">
                <a:latin typeface="Constantia" panose="02030602050306030303" pitchFamily="18" charset="0"/>
                <a:cs typeface="Arial" panose="020B0604020202020204" pitchFamily="34" charset="0"/>
              </a:rPr>
              <a:t>Лужском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 районе;</a:t>
            </a:r>
            <a:endParaRPr lang="ru-RU" sz="12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продолжается </a:t>
            </a:r>
            <a:r>
              <a:rPr lang="ru-RU" sz="14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строительство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межпоселковых </a:t>
            </a:r>
            <a:r>
              <a:rPr lang="ru-RU" sz="14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газопроводов</a:t>
            </a:r>
            <a:r>
              <a:rPr lang="ru-RU" sz="1400" dirty="0">
                <a:latin typeface="Constantia" panose="02030602050306030303" pitchFamily="18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ведется </a:t>
            </a:r>
            <a:r>
              <a:rPr lang="ru-RU" sz="14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база муниципального </a:t>
            </a:r>
            <a:r>
              <a:rPr lang="ru-RU" sz="14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имущества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(</a:t>
            </a:r>
            <a:r>
              <a:rPr lang="ru-RU" sz="1000" dirty="0" smtClean="0">
                <a:latin typeface="Constantia" panose="02030602050306030303" pitchFamily="18" charset="0"/>
                <a:cs typeface="Arial" panose="020B0604020202020204" pitchFamily="34" charset="0"/>
              </a:rPr>
              <a:t>перечень </a:t>
            </a:r>
            <a:r>
              <a:rPr lang="ru-RU" sz="1000" dirty="0">
                <a:latin typeface="Constantia" panose="02030602050306030303" pitchFamily="18" charset="0"/>
                <a:cs typeface="Arial" panose="020B0604020202020204" pitchFamily="34" charset="0"/>
              </a:rPr>
              <a:t>опубликован на официальном сайте администрации </a:t>
            </a:r>
            <a:r>
              <a:rPr lang="ru-RU" sz="1000" dirty="0" err="1">
                <a:latin typeface="Constantia" panose="02030602050306030303" pitchFamily="18" charset="0"/>
                <a:cs typeface="Arial" panose="020B0604020202020204" pitchFamily="34" charset="0"/>
              </a:rPr>
              <a:t>Лужского</a:t>
            </a:r>
            <a:r>
              <a:rPr lang="ru-RU" sz="1000" dirty="0">
                <a:latin typeface="Constantia" panose="02030602050306030303" pitchFamily="18" charset="0"/>
                <a:cs typeface="Arial" panose="020B0604020202020204" pitchFamily="34" charset="0"/>
              </a:rPr>
              <a:t> муниципального района </a:t>
            </a:r>
            <a:r>
              <a:rPr lang="en-US" sz="1000" u="sng" dirty="0">
                <a:latin typeface="Constantia" panose="02030602050306030303" pitchFamily="18" charset="0"/>
                <a:cs typeface="Arial" panose="020B0604020202020204" pitchFamily="34" charset="0"/>
              </a:rPr>
              <a:t>http://luga.ru/economika/busines/podd/perechenimi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);</a:t>
            </a:r>
            <a:endParaRPr lang="ru-RU" sz="12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сформированы инвестиционные площадки </a:t>
            </a:r>
            <a:r>
              <a:rPr lang="ru-RU" sz="1000" dirty="0">
                <a:latin typeface="Constantia" panose="02030602050306030303" pitchFamily="18" charset="0"/>
                <a:cs typeface="Arial" panose="020B0604020202020204" pitchFamily="34" charset="0"/>
              </a:rPr>
              <a:t>(информация учтена в интегрированной региональной  информационной системе «Инвестиционное развитие территории Ленинградской области» (ИРИС) и на сайте администрации </a:t>
            </a:r>
            <a:r>
              <a:rPr lang="ru-RU" sz="1000" dirty="0" err="1">
                <a:latin typeface="Constantia" panose="02030602050306030303" pitchFamily="18" charset="0"/>
                <a:cs typeface="Arial" panose="020B0604020202020204" pitchFamily="34" charset="0"/>
              </a:rPr>
              <a:t>Лужского</a:t>
            </a:r>
            <a:r>
              <a:rPr lang="ru-RU" sz="1000" dirty="0">
                <a:latin typeface="Constantia" panose="02030602050306030303" pitchFamily="18" charset="0"/>
                <a:cs typeface="Arial" panose="020B0604020202020204" pitchFamily="34" charset="0"/>
              </a:rPr>
              <a:t> муниципального района </a:t>
            </a:r>
            <a:r>
              <a:rPr lang="ru-RU" sz="1000" dirty="0" smtClean="0">
                <a:latin typeface="Constantia" panose="02030602050306030303" pitchFamily="18" charset="0"/>
                <a:cs typeface="Arial" panose="020B0604020202020204" pitchFamily="34" charset="0"/>
              </a:rPr>
              <a:t>  </a:t>
            </a:r>
            <a:r>
              <a:rPr lang="en-US" sz="1000" u="sng" dirty="0" smtClean="0">
                <a:latin typeface="Constantia" panose="02030602050306030303" pitchFamily="18" charset="0"/>
                <a:cs typeface="Arial" panose="020B0604020202020204" pitchFamily="34" charset="0"/>
              </a:rPr>
              <a:t>http</a:t>
            </a:r>
            <a:r>
              <a:rPr lang="en-US" sz="1000" u="sng" dirty="0">
                <a:latin typeface="Constantia" panose="02030602050306030303" pitchFamily="18" charset="0"/>
                <a:cs typeface="Arial" panose="020B0604020202020204" pitchFamily="34" charset="0"/>
              </a:rPr>
              <a:t>://</a:t>
            </a:r>
            <a:r>
              <a:rPr lang="en-US" sz="1000" u="sng" dirty="0" smtClean="0">
                <a:latin typeface="Constantia" panose="02030602050306030303" pitchFamily="18" charset="0"/>
                <a:cs typeface="Arial" panose="020B0604020202020204" pitchFamily="34" charset="0"/>
              </a:rPr>
              <a:t>www.luga.ru/investors/investplo</a:t>
            </a:r>
            <a:r>
              <a:rPr lang="ru-RU" sz="1000" dirty="0" smtClean="0">
                <a:latin typeface="Constantia" panose="02030602050306030303" pitchFamily="18" charset="0"/>
                <a:cs typeface="Arial" panose="020B0604020202020204" pitchFamily="34" charset="0"/>
              </a:rPr>
              <a:t>);</a:t>
            </a:r>
            <a:endParaRPr lang="ru-RU" sz="10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у</a:t>
            </a:r>
            <a:r>
              <a:rPr lang="ru-RU" sz="14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тверждена Инвестиционная </a:t>
            </a:r>
            <a:r>
              <a:rPr lang="ru-RU" sz="14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декларация </a:t>
            </a:r>
            <a:r>
              <a:rPr lang="ru-RU" sz="14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latin typeface="Constantia" panose="02030602050306030303" pitchFamily="18" charset="0"/>
                <a:cs typeface="Arial" panose="020B0604020202020204" pitchFamily="34" charset="0"/>
              </a:rPr>
              <a:t>Лужского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 муниципального района (</a:t>
            </a:r>
            <a:r>
              <a:rPr lang="en-US" sz="1000" u="sng" dirty="0" smtClean="0">
                <a:latin typeface="Constantia" panose="02030602050306030303" pitchFamily="18" charset="0"/>
                <a:cs typeface="Arial" panose="020B0604020202020204" pitchFamily="34" charset="0"/>
              </a:rPr>
              <a:t>http://www.luga.ru/investors/NPA</a:t>
            </a:r>
            <a:r>
              <a:rPr lang="ru-RU" sz="1000" u="sng" dirty="0" smtClean="0">
                <a:latin typeface="Constantia" panose="02030602050306030303" pitchFamily="18" charset="0"/>
                <a:cs typeface="Arial" panose="020B0604020202020204" pitchFamily="34" charset="0"/>
              </a:rPr>
              <a:t>);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оказание  </a:t>
            </a:r>
            <a:r>
              <a:rPr lang="ru-RU" sz="14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государственных и муниципальных услуг  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по принципу </a:t>
            </a:r>
            <a:r>
              <a:rPr lang="ru-RU" sz="14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«одного окна»  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в филиале ГБУ «МФЦ </a:t>
            </a:r>
            <a:r>
              <a:rPr lang="ru-RU" sz="1200" dirty="0" err="1" smtClean="0">
                <a:latin typeface="Constantia" panose="02030602050306030303" pitchFamily="18" charset="0"/>
                <a:cs typeface="Arial" panose="020B0604020202020204" pitchFamily="34" charset="0"/>
              </a:rPr>
              <a:t>Лужского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 муниципального района Ленинградской области» </a:t>
            </a:r>
            <a:r>
              <a:rPr lang="ru-RU" sz="1000" dirty="0" smtClean="0">
                <a:latin typeface="Constantia" panose="02030602050306030303" pitchFamily="18" charset="0"/>
                <a:cs typeface="Arial" panose="020B0604020202020204" pitchFamily="34" charset="0"/>
              </a:rPr>
              <a:t>(</a:t>
            </a:r>
            <a:r>
              <a:rPr lang="ru-RU" sz="1000" dirty="0">
                <a:latin typeface="Constantia" panose="02030602050306030303" pitchFamily="18" charset="0"/>
                <a:cs typeface="Arial" panose="020B0604020202020204" pitchFamily="34" charset="0"/>
              </a:rPr>
              <a:t>единый тел. </a:t>
            </a:r>
            <a:r>
              <a:rPr lang="ru-RU" sz="1000" dirty="0">
                <a:latin typeface="Book Antiqua" panose="02040602050305030304" pitchFamily="18" charset="0"/>
                <a:cs typeface="Arial" panose="020B0604020202020204" pitchFamily="34" charset="0"/>
              </a:rPr>
              <a:t>8-800-301-47-47,</a:t>
            </a:r>
            <a:r>
              <a:rPr lang="ru-RU" sz="1000" dirty="0"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Constantia" panose="02030602050306030303" pitchFamily="18" charset="0"/>
                <a:cs typeface="Arial" panose="020B0604020202020204" pitchFamily="34" charset="0"/>
              </a:rPr>
              <a:t>www.mfc47.ru</a:t>
            </a:r>
            <a:r>
              <a:rPr lang="ru-RU" sz="1000" dirty="0">
                <a:latin typeface="Constantia" panose="02030602050306030303" pitchFamily="18" charset="0"/>
                <a:cs typeface="Arial" panose="020B0604020202020204" pitchFamily="34" charset="0"/>
              </a:rPr>
              <a:t>)</a:t>
            </a:r>
            <a:endParaRPr lang="ru-RU" sz="1000" u="sng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5556" y="1271080"/>
            <a:ext cx="33483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endParaRPr lang="ru-RU" sz="1400" b="1" i="1" dirty="0" smtClean="0">
              <a:latin typeface="Book Antiqua" panose="02040602050305030304" pitchFamily="18" charset="0"/>
            </a:endParaRPr>
          </a:p>
          <a:p>
            <a:pPr indent="-228600"/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Ленинградская обл.,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Лужский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г.Луга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Ленинградское шоссе. </a:t>
            </a:r>
          </a:p>
          <a:p>
            <a:pPr indent="-228600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47:29:0352001:1195.</a:t>
            </a:r>
          </a:p>
          <a:p>
            <a:pPr indent="-228600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 га.</a:t>
            </a:r>
          </a:p>
          <a:p>
            <a:pPr indent="-228600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собственности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муниципальная.</a:t>
            </a:r>
          </a:p>
          <a:p>
            <a:pPr indent="-228600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промышленности, энергетики, транспорта, связи, радиовещания, телевидения, информатики, земли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</a:p>
          <a:p>
            <a:pPr indent="-22860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космической деятельности, земли обороны, безопасности и земли иного специального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назначения.</a:t>
            </a:r>
          </a:p>
          <a:p>
            <a:pPr indent="-228600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Электроснабжение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подключение.</a:t>
            </a:r>
          </a:p>
          <a:p>
            <a:pPr indent="-228600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Газоснабжение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возможно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подключение.</a:t>
            </a:r>
          </a:p>
          <a:p>
            <a:pPr indent="-228600"/>
            <a:endParaRPr lang="ru-RU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/>
            <a:endParaRPr lang="ru-RU" sz="10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/>
            <a:endParaRPr lang="ru-RU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24" y="1772816"/>
            <a:ext cx="4830082" cy="3745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25296" y="4046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ctr"/>
            <a:r>
              <a:rPr lang="ru-RU" b="1" dirty="0">
                <a:solidFill>
                  <a:srgbClr val="0070C0"/>
                </a:solidFill>
                <a:latin typeface="Book Antiqua" panose="02040602050305030304" pitchFamily="18" charset="0"/>
              </a:rPr>
              <a:t>ИНВЕСТИЦИОННЫЕ </a:t>
            </a:r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ПЛОЩАДКИ</a:t>
            </a:r>
            <a:endParaRPr lang="ru-RU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908720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r>
              <a:rPr lang="ru-RU" sz="1400" b="1" i="1" dirty="0">
                <a:latin typeface="Book Antiqua" panose="02040602050305030304" pitchFamily="18" charset="0"/>
              </a:rPr>
              <a:t>Инвестиционная площадка </a:t>
            </a:r>
            <a:r>
              <a:rPr lang="ru-RU" sz="1400" b="1" i="1" dirty="0" smtClean="0">
                <a:latin typeface="Book Antiqua" panose="02040602050305030304" pitchFamily="18" charset="0"/>
              </a:rPr>
              <a:t>№ 1 </a:t>
            </a:r>
            <a:r>
              <a:rPr lang="ru-RU" sz="1400" b="1" i="1" dirty="0">
                <a:latin typeface="Book Antiqua" panose="02040602050305030304" pitchFamily="18" charset="0"/>
              </a:rPr>
              <a:t>«Земельный участок г. Луга, Ленинградское шоссе»</a:t>
            </a:r>
          </a:p>
        </p:txBody>
      </p:sp>
    </p:spTree>
    <p:extLst>
      <p:ext uri="{BB962C8B-B14F-4D97-AF65-F5344CB8AC3E}">
        <p14:creationId xmlns:p14="http://schemas.microsoft.com/office/powerpoint/2010/main" val="11217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5556" y="1268760"/>
            <a:ext cx="334837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обл.,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Лужский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г.Луга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Ленинградское шоссе,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</a:t>
            </a:r>
            <a:r>
              <a:rPr lang="ru-RU" sz="13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47:29:0101002:382.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4,4 га.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собственности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поселений (земли населенных пунктов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подключение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подключение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возможно подключение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возможно подключение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/>
            <a:endParaRPr lang="ru-RU" sz="10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/>
            <a:endParaRPr lang="ru-RU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1988840"/>
            <a:ext cx="457832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051720" y="48869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ctr"/>
            <a:r>
              <a:rPr lang="ru-RU" b="1" dirty="0">
                <a:solidFill>
                  <a:srgbClr val="0070C0"/>
                </a:solidFill>
                <a:latin typeface="Book Antiqua" panose="02040602050305030304" pitchFamily="18" charset="0"/>
              </a:rPr>
              <a:t>ИНВЕСТИЦИОННЫЕ ПЛОЩАДКИ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556" y="908720"/>
            <a:ext cx="8142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площадка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«Земельный участок г. Луга, Ленинградское шоссе, 21»</a:t>
            </a:r>
          </a:p>
        </p:txBody>
      </p:sp>
    </p:spTree>
    <p:extLst>
      <p:ext uri="{BB962C8B-B14F-4D97-AF65-F5344CB8AC3E}">
        <p14:creationId xmlns:p14="http://schemas.microsoft.com/office/powerpoint/2010/main" val="33462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3428" y="1412776"/>
            <a:ext cx="418459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r>
              <a:rPr lang="ru-RU" sz="13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Ленинградская область,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Лужский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Лужское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поселение, г. Луга,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Медведское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шоссе,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pPr indent="-228600"/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47:29:0106004:68.</a:t>
            </a:r>
          </a:p>
          <a:p>
            <a:pPr indent="-228600"/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3,38 га.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собственности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населенных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пунктов.</a:t>
            </a:r>
          </a:p>
          <a:p>
            <a:pPr indent="-228600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подключение.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подключение.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подключение.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подключение.</a:t>
            </a:r>
          </a:p>
          <a:p>
            <a:pPr indent="-228600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endParaRPr lang="ru-RU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/>
            <a:endParaRPr lang="ru-RU" sz="10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/>
            <a:endParaRPr lang="ru-RU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733256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</a:rPr>
              <a:t>Полный перечень инвестиционных площадок  http://www.luga.ru/investors/investplo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1720" y="48869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ctr"/>
            <a:r>
              <a:rPr lang="ru-RU" b="1" dirty="0">
                <a:solidFill>
                  <a:srgbClr val="0070C0"/>
                </a:solidFill>
                <a:latin typeface="Book Antiqua" panose="02040602050305030304" pitchFamily="18" charset="0"/>
              </a:rPr>
              <a:t>ИНВЕСТИЦИОННЫЕ ПЛОЩАДКИ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889852"/>
            <a:ext cx="7890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площадка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 «Бывший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кожевенный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завод»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1412776"/>
            <a:ext cx="389452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15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1124744"/>
            <a:ext cx="59766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Ад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министрация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Лужского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 Ленинградской области</a:t>
            </a:r>
          </a:p>
          <a:p>
            <a:pPr lvl="0" algn="ctr"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188230, Ленинградская обл., г. Луга, пр. Кирова, д. 73,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Тел.: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8(81372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2-23-06, факс: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8(81372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2-21-59,</a:t>
            </a:r>
          </a:p>
          <a:p>
            <a:pPr lvl="0" algn="ctr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 admin@adm.luga.ru , 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admluga@yandex.ru</a:t>
            </a:r>
          </a:p>
          <a:p>
            <a:pPr lvl="0" algn="ctr">
              <a:defRPr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www.luga.ru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Комитет по управлению муниципальным имуществом администрации </a:t>
            </a:r>
          </a:p>
          <a:p>
            <a:pPr algn="ctr">
              <a:defRPr/>
            </a:pP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Лужского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 Ленинградской области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algn="ctr" defTabSz="338138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188230,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Ленинградская область, г. Луга, пр. Кирова, д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73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102, 105,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algn="ctr" defTabSz="338138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.:  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8(81372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 2-37-75 ,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algn="ctr" defTabSz="338138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kumiluga@yandex.ru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Комитет экономического развития и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инвестиционной деятельности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 defTabSz="338138">
              <a:buNone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администрации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Лужского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 Ленинградской области</a:t>
            </a:r>
          </a:p>
          <a:p>
            <a:pPr marL="45720" indent="0" algn="ctr" defTabSz="338138"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188230,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Ленинградская область, г. Луга, пр. Кирова, д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73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47,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39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 defTabSz="338138"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8(81372)2-86-06,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тел. 8(81372)2-29-08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т./ф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8(81372)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2-29-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08,</a:t>
            </a:r>
          </a:p>
          <a:p>
            <a:pPr marL="45720" indent="0" algn="ctr" defTabSz="338138"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ekonluga@yandex.ru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поддержки развития экономики и предпринимательства </a:t>
            </a:r>
          </a:p>
          <a:p>
            <a:pPr algn="ctr"/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Лужского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района «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Социально-деловой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Центр»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188230, Ленинградская область, г. Луга пр. Кирова,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д. 56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эт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./ ф.: 8(81372) 4-19-24,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8(81372)2-27-74, 8(952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379-77-10,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>
              <a:defRPr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sdc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luga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>
              <a:defRPr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sdc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luga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" algn="ctr" defTabSz="338138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ГКУ  «Агентство экономического развития Ленинградской области»</a:t>
            </a:r>
          </a:p>
          <a:p>
            <a:pPr marL="45720" algn="ctr" defTabSz="338138"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195112, Санкт-Петербург,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Малоохтинский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пр., д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64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лит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Б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 оф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402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8(812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644-01-23,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>
              <a:defRPr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www.lenoblinvest.ru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7724" y="498828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8507288" cy="4525963"/>
          </a:xfrm>
        </p:spPr>
        <p:txBody>
          <a:bodyPr>
            <a:normAutofit lnSpcReduction="10000"/>
          </a:bodyPr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КОНКУРЕНТНЫЕ ПРЕИМУЩЕСТВА 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О РАЙОНЕ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МАЛОЕ ПРЕДПРИНИМАТЕЛЬСТВО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КУЛЬТУРНЫЙ И СПОРТИВНЫЙ ПОТЕНЦИАЛ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ОБРАЗОВАНИЯ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ИНВЕСТИЦИОННЫЕ ПРОЕКТЫ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8681" y="476672"/>
            <a:ext cx="66967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СОДЕРЖАНИЕ</a:t>
            </a:r>
            <a:endParaRPr lang="ru-RU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2302"/>
            <a:ext cx="2649866" cy="1766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9017" y="5559721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err="1" smtClean="0">
                <a:latin typeface="Constantia" panose="02030602050306030303" pitchFamily="18" charset="0"/>
              </a:rPr>
              <a:t>Намлиев</a:t>
            </a:r>
            <a:r>
              <a:rPr lang="ru-RU" sz="1000" i="1" dirty="0" smtClean="0">
                <a:latin typeface="Constantia" panose="02030602050306030303" pitchFamily="18" charset="0"/>
              </a:rPr>
              <a:t> </a:t>
            </a:r>
          </a:p>
          <a:p>
            <a:r>
              <a:rPr lang="ru-RU" sz="1000" i="1" dirty="0" smtClean="0">
                <a:latin typeface="Constantia" panose="02030602050306030303" pitchFamily="18" charset="0"/>
              </a:rPr>
              <a:t>Юрий Владимирович</a:t>
            </a:r>
          </a:p>
          <a:p>
            <a:r>
              <a:rPr lang="ru-RU" sz="1000" i="1" dirty="0">
                <a:latin typeface="Constantia" panose="02030602050306030303" pitchFamily="18" charset="0"/>
              </a:rPr>
              <a:t>Г</a:t>
            </a:r>
            <a:r>
              <a:rPr lang="ru-RU" sz="1000" i="1" dirty="0" smtClean="0">
                <a:latin typeface="Constantia" panose="02030602050306030303" pitchFamily="18" charset="0"/>
              </a:rPr>
              <a:t>лава администрации </a:t>
            </a:r>
          </a:p>
          <a:p>
            <a:r>
              <a:rPr lang="ru-RU" sz="1000" i="1" dirty="0" smtClean="0">
                <a:latin typeface="Constantia" panose="02030602050306030303" pitchFamily="18" charset="0"/>
              </a:rPr>
              <a:t>Лужского муниципального района</a:t>
            </a:r>
            <a:endParaRPr lang="ru-RU" sz="1000" i="1" dirty="0"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020838"/>
            <a:ext cx="5785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onstantia" panose="02030602050306030303" pitchFamily="18" charset="0"/>
              </a:rPr>
              <a:t>«Инвестиционный паспорт </a:t>
            </a:r>
            <a:r>
              <a:rPr lang="ru-RU" sz="1400" dirty="0" err="1" smtClean="0">
                <a:latin typeface="Constantia" panose="02030602050306030303" pitchFamily="18" charset="0"/>
              </a:rPr>
              <a:t>Лужского</a:t>
            </a:r>
            <a:r>
              <a:rPr lang="ru-RU" sz="1400" dirty="0" smtClean="0">
                <a:latin typeface="Constantia" panose="02030602050306030303" pitchFamily="18" charset="0"/>
              </a:rPr>
              <a:t> муниципального района представляет собой информационный материал, направленный на создание  продуктивной основы диалога местной власти и инвестора</a:t>
            </a:r>
            <a:r>
              <a:rPr lang="ru-RU" sz="1400" dirty="0">
                <a:latin typeface="Constantia" panose="02030602050306030303" pitchFamily="18" charset="0"/>
              </a:rPr>
              <a:t>.</a:t>
            </a:r>
            <a:r>
              <a:rPr lang="ru-RU" sz="1400" dirty="0" smtClean="0">
                <a:latin typeface="Constantia" panose="02030602050306030303" pitchFamily="18" charset="0"/>
              </a:rPr>
              <a:t> Он позволяет оценить уникальный инвестиционный потенциал и привлекательность ресурсов района. Нашими основными задачами являются развитие </a:t>
            </a:r>
            <a:r>
              <a:rPr lang="ru-RU" sz="1400" dirty="0">
                <a:latin typeface="Constantia" panose="02030602050306030303" pitchFamily="18" charset="0"/>
              </a:rPr>
              <a:t>нашего района и повышение качества жизни граждан. Для этого </a:t>
            </a:r>
            <a:r>
              <a:rPr lang="ru-RU" sz="1400" dirty="0" smtClean="0">
                <a:latin typeface="Constantia" panose="02030602050306030303" pitchFamily="18" charset="0"/>
              </a:rPr>
              <a:t>необходимо обеспечить повышение </a:t>
            </a:r>
            <a:r>
              <a:rPr lang="ru-RU" sz="1400" dirty="0">
                <a:latin typeface="Constantia" panose="02030602050306030303" pitchFamily="18" charset="0"/>
              </a:rPr>
              <a:t>эффективности нашей </a:t>
            </a:r>
            <a:r>
              <a:rPr lang="ru-RU" sz="1400" dirty="0" smtClean="0">
                <a:latin typeface="Constantia" panose="02030602050306030303" pitchFamily="18" charset="0"/>
              </a:rPr>
              <a:t>экономики»</a:t>
            </a:r>
            <a:endParaRPr lang="ru-RU" sz="1400" dirty="0"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7" y="582303"/>
            <a:ext cx="51189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400" dirty="0" err="1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Лужский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район Ленинградской области – территория с достаточным</a:t>
            </a:r>
            <a:r>
              <a:rPr lang="ru-RU" sz="1400" dirty="0">
                <a:latin typeface="Constantia" panose="02030602050306030303" pitchFamily="18" charset="0"/>
                <a:cs typeface="Times New Roman" pitchFamily="18" charset="0"/>
              </a:rPr>
              <a:t> экологическим и ресурсным потенциалом, обладающая </a:t>
            </a:r>
            <a:r>
              <a:rPr lang="ru-RU" sz="1400" dirty="0" smtClean="0">
                <a:latin typeface="Constantia" panose="02030602050306030303" pitchFamily="18" charset="0"/>
                <a:cs typeface="Times New Roman" pitchFamily="18" charset="0"/>
              </a:rPr>
              <a:t>инвестиционной привлекательностью </a:t>
            </a:r>
            <a:r>
              <a:rPr lang="ru-RU" sz="1400" dirty="0">
                <a:latin typeface="Constantia" panose="02030602050306030303" pitchFamily="18" charset="0"/>
                <a:cs typeface="Times New Roman" pitchFamily="18" charset="0"/>
              </a:rPr>
              <a:t>для дальнейшего экономического и социального </a:t>
            </a:r>
            <a:r>
              <a:rPr lang="ru-RU" sz="1400" dirty="0" smtClean="0">
                <a:latin typeface="Constantia" panose="02030602050306030303" pitchFamily="18" charset="0"/>
                <a:cs typeface="Times New Roman" pitchFamily="18" charset="0"/>
              </a:rPr>
              <a:t>развития»</a:t>
            </a:r>
          </a:p>
          <a:p>
            <a:pPr algn="just"/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420888"/>
            <a:ext cx="2571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latin typeface="Constantia" panose="02030602050306030303" pitchFamily="18" charset="0"/>
              </a:rPr>
              <a:t>Иванов </a:t>
            </a:r>
            <a:endParaRPr lang="ru-RU" sz="1000" i="1" dirty="0" smtClean="0">
              <a:latin typeface="Constantia" panose="02030602050306030303" pitchFamily="18" charset="0"/>
            </a:endParaRPr>
          </a:p>
          <a:p>
            <a:r>
              <a:rPr lang="ru-RU" sz="1000" i="1" dirty="0" smtClean="0">
                <a:latin typeface="Constantia" panose="02030602050306030303" pitchFamily="18" charset="0"/>
              </a:rPr>
              <a:t>Андрей Владимирович</a:t>
            </a:r>
          </a:p>
          <a:p>
            <a:r>
              <a:rPr lang="ru-RU" sz="1000" i="1" dirty="0" smtClean="0">
                <a:latin typeface="Constantia" panose="02030602050306030303" pitchFamily="18" charset="0"/>
              </a:rPr>
              <a:t>Глава </a:t>
            </a:r>
            <a:r>
              <a:rPr lang="ru-RU" sz="1000" i="1" dirty="0">
                <a:latin typeface="Constantia" panose="02030602050306030303" pitchFamily="18" charset="0"/>
              </a:rPr>
              <a:t>Лужского муниципального района</a:t>
            </a:r>
            <a:r>
              <a:rPr lang="ru-RU" sz="1000" b="1" dirty="0">
                <a:solidFill>
                  <a:schemeClr val="bg1"/>
                </a:solidFill>
                <a:latin typeface="Constantia" panose="02030602050306030303" pitchFamily="18" charset="0"/>
              </a:rPr>
              <a:t/>
            </a:r>
            <a:br>
              <a:rPr lang="ru-RU" sz="10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endParaRPr lang="ru-RU" sz="10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74" y="2348879"/>
            <a:ext cx="2136006" cy="320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476672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cap="all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КОНКУРЕНТНЫЕ </a:t>
            </a:r>
            <a:r>
              <a:rPr lang="ru-RU" sz="2200" b="1" i="1" cap="all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ПРЕИМУЩЕСТВА</a:t>
            </a:r>
            <a:endParaRPr lang="ru-RU" sz="2200" i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4484" y="1378350"/>
            <a:ext cx="33843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Constantia" panose="02030602050306030303" pitchFamily="18" charset="0"/>
              </a:rPr>
              <a:t>Г</a:t>
            </a:r>
            <a:r>
              <a:rPr lang="ru-RU" b="1" u="sng" dirty="0" smtClean="0">
                <a:latin typeface="Constantia" panose="02030602050306030303" pitchFamily="18" charset="0"/>
              </a:rPr>
              <a:t>еографическое </a:t>
            </a:r>
            <a:r>
              <a:rPr lang="ru-RU" b="1" u="sng" dirty="0">
                <a:latin typeface="Constantia" panose="02030602050306030303" pitchFamily="18" charset="0"/>
              </a:rPr>
              <a:t>положение</a:t>
            </a:r>
          </a:p>
          <a:p>
            <a:pPr algn="just"/>
            <a:r>
              <a:rPr lang="ru-RU" sz="1200" dirty="0">
                <a:latin typeface="Constantia" panose="02030602050306030303" pitchFamily="18" charset="0"/>
              </a:rPr>
              <a:t>Лужский район - один из крупных районов, </a:t>
            </a:r>
            <a:r>
              <a:rPr lang="ru-RU" sz="1200" dirty="0" smtClean="0">
                <a:latin typeface="Constantia" panose="02030602050306030303" pitchFamily="18" charset="0"/>
              </a:rPr>
              <a:t>расположенный на юге Ленинградской области. </a:t>
            </a:r>
            <a:r>
              <a:rPr lang="ru-RU" sz="1200" dirty="0">
                <a:latin typeface="Constantia" panose="02030602050306030303" pitchFamily="18" charset="0"/>
              </a:rPr>
              <a:t>Находится на </a:t>
            </a:r>
            <a:r>
              <a:rPr lang="ru-RU" sz="1200" dirty="0" smtClean="0">
                <a:latin typeface="Constantia" panose="02030602050306030303" pitchFamily="18" charset="0"/>
              </a:rPr>
              <a:t>реке Луге</a:t>
            </a:r>
            <a:r>
              <a:rPr lang="ru-RU" sz="1200" dirty="0">
                <a:latin typeface="Constantia" panose="02030602050306030303" pitchFamily="18" charset="0"/>
              </a:rPr>
              <a:t> в </a:t>
            </a:r>
            <a:r>
              <a:rPr lang="ru-RU" sz="1200" dirty="0">
                <a:latin typeface="Book Antiqua" panose="02040602050305030304" pitchFamily="18" charset="0"/>
              </a:rPr>
              <a:t>147</a:t>
            </a:r>
            <a:r>
              <a:rPr lang="ru-RU" sz="1200" dirty="0">
                <a:latin typeface="Constantia" panose="02030602050306030303" pitchFamily="18" charset="0"/>
              </a:rPr>
              <a:t> </a:t>
            </a:r>
            <a:r>
              <a:rPr lang="ru-RU" sz="1200" dirty="0" smtClean="0">
                <a:latin typeface="Constantia" panose="02030602050306030303" pitchFamily="18" charset="0"/>
              </a:rPr>
              <a:t>км</a:t>
            </a:r>
            <a:r>
              <a:rPr lang="ru-RU" sz="1200" dirty="0">
                <a:latin typeface="Constantia" panose="02030602050306030303" pitchFamily="18" charset="0"/>
              </a:rPr>
              <a:t> к югу от Санкт-Петербурга.</a:t>
            </a:r>
            <a:r>
              <a:rPr lang="ru-RU" sz="1400" dirty="0">
                <a:latin typeface="Constantia" panose="02030602050306030303" pitchFamily="18" charset="0"/>
              </a:rPr>
              <a:t> </a:t>
            </a: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8706" y="4077072"/>
            <a:ext cx="3829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Constantia" panose="02030602050306030303" pitchFamily="18" charset="0"/>
              </a:rPr>
              <a:t>Б</a:t>
            </a:r>
            <a:r>
              <a:rPr lang="ru-RU" b="1" u="sng" dirty="0" smtClean="0">
                <a:latin typeface="Constantia" panose="02030602050306030303" pitchFamily="18" charset="0"/>
              </a:rPr>
              <a:t>лагоприятные</a:t>
            </a:r>
            <a:r>
              <a:rPr lang="ru-RU" b="1" u="sng" dirty="0">
                <a:latin typeface="Constantia" panose="02030602050306030303" pitchFamily="18" charset="0"/>
              </a:rPr>
              <a:t> климатические</a:t>
            </a:r>
            <a:br>
              <a:rPr lang="ru-RU" b="1" u="sng" dirty="0">
                <a:latin typeface="Constantia" panose="02030602050306030303" pitchFamily="18" charset="0"/>
              </a:rPr>
            </a:br>
            <a:r>
              <a:rPr lang="ru-RU" b="1" u="sng" dirty="0">
                <a:latin typeface="Constantia" panose="02030602050306030303" pitchFamily="18" charset="0"/>
              </a:rPr>
              <a:t> условия</a:t>
            </a:r>
          </a:p>
          <a:p>
            <a:pPr algn="just"/>
            <a:r>
              <a:rPr lang="ru-RU" sz="1200" dirty="0" smtClean="0">
                <a:latin typeface="Constantia" panose="02030602050306030303" pitchFamily="18" charset="0"/>
              </a:rPr>
              <a:t>Климат </a:t>
            </a:r>
            <a:r>
              <a:rPr lang="ru-RU" sz="1200" dirty="0">
                <a:latin typeface="Constantia" panose="02030602050306030303" pitchFamily="18" charset="0"/>
              </a:rPr>
              <a:t>Луги немного более континентальный, чем в среднем по области: здесь меньше </a:t>
            </a:r>
            <a:r>
              <a:rPr lang="ru-RU" sz="1200" dirty="0" smtClean="0">
                <a:latin typeface="Constantia" panose="02030602050306030303" pitchFamily="18" charset="0"/>
              </a:rPr>
              <a:t>осадков, на </a:t>
            </a:r>
            <a:r>
              <a:rPr lang="ru-RU" sz="1200" dirty="0">
                <a:latin typeface="Book Antiqua" panose="02040602050305030304" pitchFamily="18" charset="0"/>
              </a:rPr>
              <a:t>20-40</a:t>
            </a:r>
            <a:r>
              <a:rPr lang="ru-RU" sz="1200" dirty="0">
                <a:latin typeface="Constantia" panose="02030602050306030303" pitchFamily="18" charset="0"/>
              </a:rPr>
              <a:t> ясных дней в году больше. Именно поэтому Лугу называют «северным Крымом». </a:t>
            </a:r>
            <a:r>
              <a:rPr lang="ru-RU" sz="1200" dirty="0" smtClean="0">
                <a:latin typeface="Constantia" panose="02030602050306030303" pitchFamily="18" charset="0"/>
              </a:rPr>
              <a:t>Температурный режим от −</a:t>
            </a:r>
            <a:r>
              <a:rPr lang="ru-RU" sz="1200" dirty="0" smtClean="0">
                <a:latin typeface="Book Antiqua" panose="02040602050305030304" pitchFamily="18" charset="0"/>
              </a:rPr>
              <a:t>39 °C до +39</a:t>
            </a:r>
            <a:r>
              <a:rPr lang="ru-RU" sz="1200" dirty="0" smtClean="0">
                <a:latin typeface="Constantia" panose="02030602050306030303" pitchFamily="18" charset="0"/>
              </a:rPr>
              <a:t> °C</a:t>
            </a:r>
            <a:endParaRPr lang="ru-RU" sz="1200" dirty="0"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844" y="1378350"/>
            <a:ext cx="37444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Constantia" panose="02030602050306030303" pitchFamily="18" charset="0"/>
              </a:rPr>
              <a:t>К</a:t>
            </a:r>
            <a:r>
              <a:rPr lang="ru-RU" b="1" u="sng" dirty="0" smtClean="0">
                <a:latin typeface="Constantia" panose="02030602050306030303" pitchFamily="18" charset="0"/>
              </a:rPr>
              <a:t>рупный</a:t>
            </a:r>
            <a:r>
              <a:rPr lang="ru-RU" b="1" u="sng" dirty="0">
                <a:latin typeface="Constantia" panose="02030602050306030303" pitchFamily="18" charset="0"/>
              </a:rPr>
              <a:t> транспортный узел</a:t>
            </a:r>
          </a:p>
          <a:p>
            <a:r>
              <a:rPr lang="ru-RU" sz="1200" dirty="0">
                <a:latin typeface="Constantia" panose="02030602050306030303" pitchFamily="18" charset="0"/>
              </a:rPr>
              <a:t>Через территорию района пролегает </a:t>
            </a:r>
            <a:r>
              <a:rPr lang="ru-RU" sz="1200" dirty="0" smtClean="0">
                <a:latin typeface="Constantia" panose="02030602050306030303" pitchFamily="18" charset="0"/>
              </a:rPr>
              <a:t>железнодорожные магистрали Санкт-Петербург — Луга</a:t>
            </a:r>
            <a:r>
              <a:rPr lang="ru-RU" sz="1200" dirty="0">
                <a:latin typeface="Constantia" panose="02030602050306030303" pitchFamily="18" charset="0"/>
              </a:rPr>
              <a:t>, </a:t>
            </a:r>
            <a:r>
              <a:rPr lang="ru-RU" sz="1200" dirty="0" smtClean="0">
                <a:latin typeface="Constantia" panose="02030602050306030303" pitchFamily="18" charset="0"/>
              </a:rPr>
              <a:t>Псков — Латвия — Литва — Польша — Германия — Франция,  Луга — Великий Новгород — Белоруссия  — Украина</a:t>
            </a:r>
            <a:r>
              <a:rPr lang="ru-RU" sz="1200" dirty="0">
                <a:latin typeface="Constantia" panose="02030602050306030303" pitchFamily="18" charset="0"/>
              </a:rPr>
              <a:t>.</a:t>
            </a:r>
            <a:br>
              <a:rPr lang="ru-RU" sz="1200" dirty="0">
                <a:latin typeface="Constantia" panose="02030602050306030303" pitchFamily="18" charset="0"/>
              </a:rPr>
            </a:br>
            <a:r>
              <a:rPr lang="ru-RU" sz="1200" dirty="0" smtClean="0">
                <a:latin typeface="Constantia" panose="02030602050306030303" pitchFamily="18" charset="0"/>
              </a:rPr>
              <a:t>Трасса </a:t>
            </a:r>
            <a:r>
              <a:rPr lang="ru-RU" sz="1200" dirty="0">
                <a:latin typeface="Constantia" panose="02030602050306030303" pitchFamily="18" charset="0"/>
              </a:rPr>
              <a:t>Р-</a:t>
            </a:r>
            <a:r>
              <a:rPr lang="ru-RU" sz="1200" dirty="0">
                <a:latin typeface="Book Antiqua" panose="02040602050305030304" pitchFamily="18" charset="0"/>
              </a:rPr>
              <a:t>47</a:t>
            </a:r>
            <a:r>
              <a:rPr lang="ru-RU" sz="1200" dirty="0">
                <a:latin typeface="Constantia" panose="02030602050306030303" pitchFamily="18" charset="0"/>
              </a:rPr>
              <a:t> Луга — Великий </a:t>
            </a:r>
            <a:r>
              <a:rPr lang="ru-RU" sz="1200" dirty="0" smtClean="0">
                <a:latin typeface="Constantia" panose="02030602050306030303" pitchFamily="18" charset="0"/>
              </a:rPr>
              <a:t>Новгород </a:t>
            </a:r>
            <a:r>
              <a:rPr lang="ru-RU" sz="1200" dirty="0">
                <a:latin typeface="Constantia" panose="02030602050306030303" pitchFamily="18" charset="0"/>
              </a:rPr>
              <a:t>соединяет две федеральные автодороги: М</a:t>
            </a:r>
            <a:r>
              <a:rPr lang="en-US" sz="1200" dirty="0">
                <a:latin typeface="Constantia" panose="02030602050306030303" pitchFamily="18" charset="0"/>
              </a:rPr>
              <a:t>-</a:t>
            </a:r>
            <a:r>
              <a:rPr lang="ru-RU" sz="1200" dirty="0">
                <a:latin typeface="Book Antiqua" panose="02040602050305030304" pitchFamily="18" charset="0"/>
              </a:rPr>
              <a:t>10</a:t>
            </a:r>
            <a:r>
              <a:rPr lang="ru-RU" sz="1200" dirty="0">
                <a:latin typeface="Constantia" panose="02030602050306030303" pitchFamily="18" charset="0"/>
              </a:rPr>
              <a:t> «Россия» и</a:t>
            </a:r>
            <a:r>
              <a:rPr lang="en-US" sz="1200" dirty="0">
                <a:latin typeface="Constantia" panose="02030602050306030303" pitchFamily="18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</a:rPr>
              <a:t> М</a:t>
            </a:r>
            <a:r>
              <a:rPr lang="en-US" sz="1200" dirty="0">
                <a:latin typeface="Constantia" panose="02030602050306030303" pitchFamily="18" charset="0"/>
              </a:rPr>
              <a:t>-</a:t>
            </a:r>
            <a:r>
              <a:rPr lang="ru-RU" sz="1200" dirty="0">
                <a:latin typeface="Book Antiqua" panose="02040602050305030304" pitchFamily="18" charset="0"/>
              </a:rPr>
              <a:t>20</a:t>
            </a:r>
            <a:r>
              <a:rPr lang="ru-RU" sz="1200" dirty="0">
                <a:latin typeface="Constantia" panose="02030602050306030303" pitchFamily="18" charset="0"/>
              </a:rPr>
              <a:t> «</a:t>
            </a:r>
            <a:r>
              <a:rPr lang="ru-RU" sz="1200" dirty="0" smtClean="0">
                <a:latin typeface="Constantia" panose="02030602050306030303" pitchFamily="18" charset="0"/>
              </a:rPr>
              <a:t>Псков» и является </a:t>
            </a:r>
            <a:r>
              <a:rPr lang="ru-RU" sz="1200" dirty="0">
                <a:latin typeface="Constantia" panose="02030602050306030303" pitchFamily="18" charset="0"/>
              </a:rPr>
              <a:t>частью перспективного автодорожного </a:t>
            </a:r>
            <a:r>
              <a:rPr lang="ru-RU" sz="1200" dirty="0" smtClean="0">
                <a:latin typeface="Constantia" panose="02030602050306030303" pitchFamily="18" charset="0"/>
              </a:rPr>
              <a:t>маршрута Усть-Луга —</a:t>
            </a:r>
            <a:r>
              <a:rPr lang="ru-RU" sz="1200" dirty="0">
                <a:latin typeface="Constantia" panose="02030602050306030303" pitchFamily="18" charset="0"/>
              </a:rPr>
              <a:t> </a:t>
            </a:r>
            <a:r>
              <a:rPr lang="ru-RU" sz="1200" dirty="0" smtClean="0">
                <a:latin typeface="Constantia" panose="02030602050306030303" pitchFamily="18" charset="0"/>
              </a:rPr>
              <a:t>Великий Новгород</a:t>
            </a:r>
            <a:r>
              <a:rPr lang="ru-RU" sz="1200" dirty="0">
                <a:latin typeface="Constantia" panose="02030602050306030303" pitchFamily="18" charset="0"/>
              </a:rPr>
              <a:t> — </a:t>
            </a:r>
            <a:r>
              <a:rPr lang="ru-RU" sz="1200" dirty="0" smtClean="0">
                <a:latin typeface="Constantia" panose="02030602050306030303" pitchFamily="18" charset="0"/>
              </a:rPr>
              <a:t>Москва.</a:t>
            </a:r>
            <a:endParaRPr lang="ru-RU" sz="1200" dirty="0">
              <a:latin typeface="Constantia" panose="0203060205030603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64" y="4077072"/>
            <a:ext cx="374441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36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60647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cap="all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14 муниципальных </a:t>
            </a:r>
            <a:r>
              <a:rPr lang="ru-RU" sz="2400" b="1" i="1" cap="all" dirty="0">
                <a:solidFill>
                  <a:srgbClr val="0070C0"/>
                </a:solidFill>
                <a:latin typeface="Book Antiqua" panose="02040602050305030304" pitchFamily="18" charset="0"/>
              </a:rPr>
              <a:t>образований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196752"/>
            <a:ext cx="2699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Book Antiqua" panose="02040602050305030304" pitchFamily="18" charset="0"/>
            </a:endParaRPr>
          </a:p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2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городских </a:t>
            </a:r>
            <a:endParaRPr lang="ru-RU" u="sng" dirty="0" smtClean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Лужское </a:t>
            </a: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dirty="0" err="1" smtClean="0">
                <a:latin typeface="Constantia" panose="02030602050306030303" pitchFamily="18" charset="0"/>
              </a:rPr>
              <a:t>Толмачевское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endParaRPr lang="ru-RU" i="1" dirty="0">
              <a:latin typeface="Constantia" panose="02030602050306030303" pitchFamily="18" charset="0"/>
            </a:endParaRPr>
          </a:p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12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сельских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Володарское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Волошовское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 Дзержинское</a:t>
            </a: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dirty="0" err="1" smtClean="0">
                <a:latin typeface="Constantia" panose="02030602050306030303" pitchFamily="18" charset="0"/>
              </a:rPr>
              <a:t>Заклинское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Мшинское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Оредежское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Осьминское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dirty="0" err="1" smtClean="0">
                <a:latin typeface="Constantia" panose="02030602050306030303" pitchFamily="18" charset="0"/>
              </a:rPr>
              <a:t>Ретюнское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dirty="0" err="1" smtClean="0">
                <a:latin typeface="Constantia" panose="02030602050306030303" pitchFamily="18" charset="0"/>
              </a:rPr>
              <a:t>Серебрянское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Скребловское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Торковичское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 Ям-</a:t>
            </a:r>
            <a:r>
              <a:rPr lang="ru-RU" dirty="0" err="1" smtClean="0">
                <a:latin typeface="Constantia" panose="02030602050306030303" pitchFamily="18" charset="0"/>
              </a:rPr>
              <a:t>Тесовское</a:t>
            </a:r>
            <a:endParaRPr lang="ru-RU" dirty="0"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76155"/>
            <a:ext cx="5544616" cy="39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6895" y="1052736"/>
            <a:ext cx="4248472" cy="56630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1600" b="1" i="1" u="sng" dirty="0" smtClean="0">
              <a:solidFill>
                <a:schemeClr val="accent6"/>
              </a:solidFill>
              <a:latin typeface="Book Antiqua" panose="02040602050305030304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сентябрь</a:t>
            </a:r>
            <a:endParaRPr lang="ru-RU" sz="16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1927</a:t>
            </a: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год</a:t>
            </a:r>
          </a:p>
          <a:p>
            <a:r>
              <a:rPr lang="ru-RU" sz="1600" b="1" dirty="0" smtClean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Основан </a:t>
            </a:r>
            <a:r>
              <a:rPr lang="ru-RU" sz="1200" dirty="0" err="1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Лужский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район</a:t>
            </a:r>
          </a:p>
          <a:p>
            <a:endParaRPr lang="ru-RU" sz="12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200" b="1" dirty="0" smtClean="0">
              <a:latin typeface="Constantia" panose="02030602050306030303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600644</a:t>
            </a: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га</a:t>
            </a:r>
          </a:p>
          <a:p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Территория </a:t>
            </a:r>
            <a:r>
              <a:rPr lang="ru-RU" sz="1200" dirty="0" err="1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Лужского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района </a:t>
            </a:r>
            <a:endParaRPr lang="ru-RU" sz="1200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Занимает </a:t>
            </a:r>
            <a:r>
              <a:rPr lang="ru-RU" sz="1200" dirty="0" smtClean="0"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место по площади среди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районов Ленинградской области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dirty="0" err="1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Лужский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муниципальный район на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севере граничит с Гатчинским, на востоке с </a:t>
            </a:r>
            <a:r>
              <a:rPr lang="ru-RU" sz="1200" dirty="0" err="1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Тосненским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на западе со </a:t>
            </a:r>
            <a:r>
              <a:rPr lang="ru-RU" sz="1200" dirty="0" err="1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Сланцевским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на северо-западе с </a:t>
            </a:r>
            <a:r>
              <a:rPr lang="ru-RU" sz="1200" dirty="0" err="1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Волосовским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муниципальными районами,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на юго-востоке с Новгородской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областью,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на юго-западе - с Псковской областью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ru-RU" sz="1000" b="1" dirty="0" smtClean="0">
              <a:latin typeface="Constantia" panose="02030602050306030303" pitchFamily="18" charset="0"/>
            </a:endParaRPr>
          </a:p>
          <a:p>
            <a:endParaRPr lang="ru-RU" sz="1000" b="1" dirty="0">
              <a:latin typeface="Constantia" panose="02030602050306030303" pitchFamily="18" charset="0"/>
            </a:endParaRPr>
          </a:p>
          <a:p>
            <a:endParaRPr lang="ru-RU" sz="1000" b="1" dirty="0" smtClean="0">
              <a:latin typeface="Constantia" panose="02030602050306030303" pitchFamily="18" charset="0"/>
            </a:endParaRPr>
          </a:p>
          <a:p>
            <a:r>
              <a:rPr lang="ru-RU" sz="1200" b="1" smtClean="0">
                <a:latin typeface="Book Antiqua" panose="02040602050305030304" pitchFamily="18" charset="0"/>
              </a:rPr>
              <a:t> </a:t>
            </a:r>
            <a:r>
              <a:rPr lang="ru-RU" sz="1600" b="1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70 787 </a:t>
            </a: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человек</a:t>
            </a:r>
          </a:p>
          <a:p>
            <a:r>
              <a:rPr lang="ru-RU" sz="1200" dirty="0" smtClean="0">
                <a:latin typeface="Constantia" panose="02030602050306030303" pitchFamily="18" charset="0"/>
              </a:rPr>
              <a:t>Численность постоянного населения Лужского района на </a:t>
            </a:r>
            <a:r>
              <a:rPr lang="ru-RU" sz="1200" dirty="0" smtClean="0">
                <a:latin typeface="Book Antiqua" panose="02040602050305030304" pitchFamily="18" charset="0"/>
              </a:rPr>
              <a:t>01.01.2020</a:t>
            </a:r>
            <a:r>
              <a:rPr lang="ru-RU" sz="1200" dirty="0" smtClean="0">
                <a:latin typeface="Constantia" panose="02030602050306030303" pitchFamily="18" charset="0"/>
              </a:rPr>
              <a:t> 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37379</a:t>
            </a:r>
            <a:r>
              <a:rPr lang="ru-RU" sz="12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ru-RU" sz="1200" dirty="0" smtClean="0">
                <a:latin typeface="Constantia" panose="02030602050306030303" pitchFamily="18" charset="0"/>
              </a:rPr>
              <a:t>городских жителей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33408</a:t>
            </a:r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Constantia" panose="02030602050306030303" pitchFamily="18" charset="0"/>
              </a:rPr>
              <a:t>  </a:t>
            </a:r>
            <a:r>
              <a:rPr lang="ru-RU" sz="1200" dirty="0" smtClean="0">
                <a:latin typeface="Constantia" panose="02030602050306030303" pitchFamily="18" charset="0"/>
              </a:rPr>
              <a:t>сельских жителей</a:t>
            </a:r>
          </a:p>
          <a:p>
            <a:endParaRPr lang="ru-RU" sz="1200" b="1" i="1" dirty="0">
              <a:latin typeface="Book Antiqua" panose="02040602050305030304" pitchFamily="18" charset="0"/>
            </a:endParaRPr>
          </a:p>
          <a:p>
            <a:endParaRPr lang="ru-RU" sz="1200" b="1" i="1" dirty="0" smtClean="0">
              <a:latin typeface="Book Antiqua" panose="02040602050305030304" pitchFamily="18" charset="0"/>
            </a:endParaRPr>
          </a:p>
          <a:p>
            <a:endParaRPr lang="ru-RU" sz="1200" b="1" i="1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0466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ЛУЖСКИЙ РАЙОН- ОДИН ИЗ КРУПНЫХ РАЙОНОВ ЛЕНИНГРАДСКОЙ ОБЛАСТИ</a:t>
            </a:r>
            <a:endParaRPr lang="ru-RU" sz="1400" b="1" i="1" u="sng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4444752" cy="3333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14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6176" y="951991"/>
            <a:ext cx="2740523" cy="4424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51521" y="980729"/>
            <a:ext cx="54005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Constantia" panose="02030602050306030303" pitchFamily="18" charset="0"/>
              </a:rPr>
              <a:t>        </a:t>
            </a:r>
            <a:r>
              <a:rPr lang="ru-RU" sz="1200" dirty="0" err="1">
                <a:latin typeface="Constantia" panose="02030602050306030303" pitchFamily="18" charset="0"/>
                <a:cs typeface="Times New Roman" pitchFamily="18" charset="0"/>
              </a:rPr>
              <a:t>Лужский</a:t>
            </a:r>
            <a:r>
              <a:rPr lang="ru-RU" sz="1200" dirty="0">
                <a:latin typeface="Constantia" panose="02030602050306030303" pitchFamily="18" charset="0"/>
                <a:cs typeface="Times New Roman" pitchFamily="18" charset="0"/>
              </a:rPr>
              <a:t> муниципальный район является одним из интереснейших исторических районов Ленинградской области. На государственном учете и охране в </a:t>
            </a:r>
            <a:r>
              <a:rPr lang="ru-RU" sz="1200" dirty="0" err="1" smtClean="0">
                <a:latin typeface="Constantia" panose="02030602050306030303" pitchFamily="18" charset="0"/>
                <a:cs typeface="Times New Roman" pitchFamily="18" charset="0"/>
              </a:rPr>
              <a:t>Лужском</a:t>
            </a:r>
            <a:r>
              <a:rPr lang="ru-RU" sz="1200" dirty="0" smtClean="0">
                <a:latin typeface="Constantia" panose="02030602050306030303" pitchFamily="18" charset="0"/>
                <a:cs typeface="Times New Roman" pitchFamily="18" charset="0"/>
              </a:rPr>
              <a:t> муниципальном районе </a:t>
            </a:r>
            <a:r>
              <a:rPr lang="ru-RU" sz="1200" dirty="0">
                <a:latin typeface="Constantia" panose="02030602050306030303" pitchFamily="18" charset="0"/>
                <a:cs typeface="Times New Roman" pitchFamily="18" charset="0"/>
              </a:rPr>
              <a:t>значатся около 500 памятников истории и культуры. </a:t>
            </a:r>
          </a:p>
          <a:p>
            <a:pPr algn="just"/>
            <a:r>
              <a:rPr lang="ru-RU" sz="1200" dirty="0">
                <a:latin typeface="Constantia" panose="02030602050306030303" pitchFamily="18" charset="0"/>
              </a:rPr>
              <a:t>Среди них особое место занимают «Боровое», «Заполье», «</a:t>
            </a:r>
            <a:r>
              <a:rPr lang="ru-RU" sz="1200" dirty="0" err="1">
                <a:latin typeface="Constantia" panose="02030602050306030303" pitchFamily="18" charset="0"/>
              </a:rPr>
              <a:t>Надбелье</a:t>
            </a:r>
            <a:r>
              <a:rPr lang="ru-RU" sz="1200" dirty="0">
                <a:latin typeface="Constantia" panose="02030602050306030303" pitchFamily="18" charset="0"/>
              </a:rPr>
              <a:t>», усадьба героя Отечественной войны </a:t>
            </a:r>
            <a:r>
              <a:rPr lang="ru-RU" sz="1200" dirty="0">
                <a:latin typeface="Book Antiqua" panose="02040602050305030304" pitchFamily="18" charset="0"/>
              </a:rPr>
              <a:t>1812 </a:t>
            </a:r>
            <a:r>
              <a:rPr lang="ru-RU" sz="1200" dirty="0">
                <a:latin typeface="Constantia" panose="02030602050306030303" pitchFamily="18" charset="0"/>
              </a:rPr>
              <a:t>года Д.В. Лялина в д. </a:t>
            </a:r>
            <a:r>
              <a:rPr lang="ru-RU" sz="1200" dirty="0" err="1">
                <a:latin typeface="Constantia" panose="02030602050306030303" pitchFamily="18" charset="0"/>
              </a:rPr>
              <a:t>Мерёво</a:t>
            </a:r>
            <a:r>
              <a:rPr lang="ru-RU" sz="1200" dirty="0">
                <a:latin typeface="Constantia" panose="02030602050306030303" pitchFamily="18" charset="0"/>
              </a:rPr>
              <a:t>, усадьба архитектора Н.Г. Кудрявцева под Лугой. Интерес вызывает  и бывшая  усадьба Н.А. Римского-Корсакова в </a:t>
            </a:r>
            <a:r>
              <a:rPr lang="ru-RU" sz="1200" dirty="0" err="1">
                <a:latin typeface="Constantia" panose="02030602050306030303" pitchFamily="18" charset="0"/>
              </a:rPr>
              <a:t>Нежгостицах</a:t>
            </a:r>
            <a:r>
              <a:rPr lang="ru-RU" sz="1200" dirty="0">
                <a:latin typeface="Constantia" panose="02030602050306030303" pitchFamily="18" charset="0"/>
              </a:rPr>
              <a:t>, где была написана сказочная опера «Снегурочка», музыкальные произведения «</a:t>
            </a:r>
            <a:r>
              <a:rPr lang="ru-RU" sz="1200" dirty="0" err="1">
                <a:latin typeface="Constantia" panose="02030602050306030303" pitchFamily="18" charset="0"/>
              </a:rPr>
              <a:t>Шахерезада</a:t>
            </a:r>
            <a:r>
              <a:rPr lang="ru-RU" sz="1200" dirty="0">
                <a:latin typeface="Constantia" panose="02030602050306030303" pitchFamily="18" charset="0"/>
              </a:rPr>
              <a:t>» и «Светлый праздник».</a:t>
            </a:r>
          </a:p>
          <a:p>
            <a:pPr algn="just"/>
            <a:r>
              <a:rPr lang="ru-RU" sz="1200" dirty="0">
                <a:latin typeface="Constantia" panose="02030602050306030303" pitchFamily="18" charset="0"/>
              </a:rPr>
              <a:t>Ландшафты </a:t>
            </a:r>
            <a:r>
              <a:rPr lang="ru-RU" sz="1200" dirty="0" err="1">
                <a:latin typeface="Constantia" panose="02030602050306030303" pitchFamily="18" charset="0"/>
              </a:rPr>
              <a:t>Лужского</a:t>
            </a:r>
            <a:r>
              <a:rPr lang="ru-RU" sz="1200" dirty="0">
                <a:latin typeface="Constantia" panose="02030602050306030303" pitchFamily="18" charset="0"/>
              </a:rPr>
              <a:t> муниципального района представляют ценность в природоохранном отношении. На территории </a:t>
            </a:r>
            <a:r>
              <a:rPr lang="ru-RU" sz="1200" dirty="0" err="1">
                <a:latin typeface="Constantia" panose="02030602050306030303" pitchFamily="18" charset="0"/>
              </a:rPr>
              <a:t>Лужского</a:t>
            </a:r>
            <a:r>
              <a:rPr lang="ru-RU" sz="1200" dirty="0">
                <a:latin typeface="Constantia" panose="02030602050306030303" pitchFamily="18" charset="0"/>
              </a:rPr>
              <a:t> муниципального района расположены: федеральный комплексный заказник — «</a:t>
            </a:r>
            <a:r>
              <a:rPr lang="ru-RU" sz="1200" dirty="0" err="1">
                <a:latin typeface="Constantia" panose="02030602050306030303" pitchFamily="18" charset="0"/>
              </a:rPr>
              <a:t>Мшинское</a:t>
            </a:r>
            <a:r>
              <a:rPr lang="ru-RU" sz="1200" dirty="0">
                <a:latin typeface="Constantia" panose="02030602050306030303" pitchFamily="18" charset="0"/>
              </a:rPr>
              <a:t> болото»; региональные гидрологические заказники – «Север </a:t>
            </a:r>
            <a:r>
              <a:rPr lang="ru-RU" sz="1200" dirty="0" err="1">
                <a:latin typeface="Constantia" panose="02030602050306030303" pitchFamily="18" charset="0"/>
              </a:rPr>
              <a:t>Мшинского</a:t>
            </a:r>
            <a:r>
              <a:rPr lang="ru-RU" sz="1200" dirty="0">
                <a:latin typeface="Constantia" panose="02030602050306030303" pitchFamily="18" charset="0"/>
              </a:rPr>
              <a:t> болота» и «</a:t>
            </a:r>
            <a:r>
              <a:rPr lang="ru-RU" sz="1200" dirty="0" err="1">
                <a:latin typeface="Constantia" panose="02030602050306030303" pitchFamily="18" charset="0"/>
              </a:rPr>
              <a:t>Глебовское</a:t>
            </a:r>
            <a:r>
              <a:rPr lang="ru-RU" sz="1200" dirty="0">
                <a:latin typeface="Constantia" panose="02030602050306030303" pitchFamily="18" charset="0"/>
              </a:rPr>
              <a:t> болото»; водно-болотное угодье международного значения — «</a:t>
            </a:r>
            <a:r>
              <a:rPr lang="ru-RU" sz="1200" dirty="0" err="1">
                <a:latin typeface="Constantia" panose="02030602050306030303" pitchFamily="18" charset="0"/>
              </a:rPr>
              <a:t>Мшинская</a:t>
            </a:r>
            <a:r>
              <a:rPr lang="ru-RU" sz="1200" dirty="0">
                <a:latin typeface="Constantia" panose="02030602050306030303" pitchFamily="18" charset="0"/>
              </a:rPr>
              <a:t> болотная система»; региональные комплексные заказники — «Белый камень» и «</a:t>
            </a:r>
            <a:r>
              <a:rPr lang="ru-RU" sz="1200" dirty="0" err="1">
                <a:latin typeface="Constantia" panose="02030602050306030303" pitchFamily="18" charset="0"/>
              </a:rPr>
              <a:t>Сяберский</a:t>
            </a:r>
            <a:r>
              <a:rPr lang="ru-RU" sz="1200" dirty="0">
                <a:latin typeface="Constantia" panose="02030602050306030303" pitchFamily="18" charset="0"/>
              </a:rPr>
              <a:t>»; региональные ландшафтные заказники — «</a:t>
            </a:r>
            <a:r>
              <a:rPr lang="ru-RU" sz="1200" dirty="0" err="1">
                <a:latin typeface="Constantia" panose="02030602050306030303" pitchFamily="18" charset="0"/>
              </a:rPr>
              <a:t>Череменецкий</a:t>
            </a:r>
            <a:r>
              <a:rPr lang="ru-RU" sz="1200" dirty="0">
                <a:latin typeface="Constantia" panose="02030602050306030303" pitchFamily="18" charset="0"/>
              </a:rPr>
              <a:t>» и «</a:t>
            </a:r>
            <a:r>
              <a:rPr lang="ru-RU" sz="1200" dirty="0" err="1">
                <a:latin typeface="Constantia" panose="02030602050306030303" pitchFamily="18" charset="0"/>
              </a:rPr>
              <a:t>Шалово-Перечицкий</a:t>
            </a:r>
            <a:r>
              <a:rPr lang="ru-RU" sz="1200" dirty="0">
                <a:latin typeface="Constantia" panose="02030602050306030303" pitchFamily="18" charset="0"/>
              </a:rPr>
              <a:t>»; геологические памятники природы — «Геологические обнажения девонских и ордовикских пород на р. </a:t>
            </a:r>
            <a:r>
              <a:rPr lang="ru-RU" sz="1200" dirty="0" err="1">
                <a:latin typeface="Constantia" panose="02030602050306030303" pitchFamily="18" charset="0"/>
              </a:rPr>
              <a:t>Сабе</a:t>
            </a:r>
            <a:r>
              <a:rPr lang="ru-RU" sz="1200" dirty="0">
                <a:latin typeface="Constantia" panose="02030602050306030303" pitchFamily="18" charset="0"/>
              </a:rPr>
              <a:t>», «Геологические обнажения девона на р. Оредеж и у </a:t>
            </a:r>
            <a:r>
              <a:rPr lang="ru-RU" sz="1200" dirty="0" smtClean="0">
                <a:latin typeface="Constantia" panose="02030602050306030303" pitchFamily="18" charset="0"/>
              </a:rPr>
              <a:t>пос. </a:t>
            </a:r>
            <a:r>
              <a:rPr lang="ru-RU" sz="1200" dirty="0">
                <a:latin typeface="Constantia" panose="02030602050306030303" pitchFamily="18" charset="0"/>
              </a:rPr>
              <a:t>Ям-</a:t>
            </a:r>
            <a:r>
              <a:rPr lang="ru-RU" sz="1200" dirty="0" err="1">
                <a:latin typeface="Constantia" panose="02030602050306030303" pitchFamily="18" charset="0"/>
              </a:rPr>
              <a:t>Тесово</a:t>
            </a:r>
            <a:r>
              <a:rPr lang="ru-RU" sz="1200" dirty="0">
                <a:latin typeface="Constantia" panose="02030602050306030303" pitchFamily="18" charset="0"/>
              </a:rPr>
              <a:t>» и «Геологические обнажения девона и штольни на р. Оредеж </a:t>
            </a:r>
            <a:r>
              <a:rPr lang="ru-RU" sz="1200" dirty="0" smtClean="0">
                <a:latin typeface="Constantia" panose="02030602050306030303" pitchFamily="18" charset="0"/>
              </a:rPr>
              <a:t>у д</a:t>
            </a:r>
            <a:r>
              <a:rPr lang="ru-RU" sz="1200" dirty="0">
                <a:latin typeface="Constantia" panose="02030602050306030303" pitchFamily="18" charset="0"/>
              </a:rPr>
              <a:t>. </a:t>
            </a:r>
            <a:r>
              <a:rPr lang="ru-RU" sz="1200" dirty="0" err="1">
                <a:latin typeface="Constantia" panose="02030602050306030303" pitchFamily="18" charset="0"/>
              </a:rPr>
              <a:t>Борщово</a:t>
            </a:r>
            <a:r>
              <a:rPr lang="ru-RU" sz="1200" dirty="0">
                <a:latin typeface="Constantia" panose="02030602050306030303" pitchFamily="18" charset="0"/>
              </a:rPr>
              <a:t>.</a:t>
            </a:r>
          </a:p>
          <a:p>
            <a:pPr lvl="0" algn="just"/>
            <a:r>
              <a:rPr lang="ru-RU" sz="1200" dirty="0">
                <a:latin typeface="Constantia" panose="02030602050306030303" pitchFamily="18" charset="0"/>
              </a:rPr>
              <a:t>В районе расположено большое количество памятников в честь героев Великой Отечественной войны – это стела «Город воинской славы» (городу </a:t>
            </a:r>
            <a:r>
              <a:rPr lang="ru-RU" sz="1200" dirty="0" smtClean="0">
                <a:latin typeface="Constantia" panose="02030602050306030303" pitchFamily="18" charset="0"/>
              </a:rPr>
              <a:t>Луге </a:t>
            </a:r>
            <a:r>
              <a:rPr lang="ru-RU" sz="1200" dirty="0">
                <a:latin typeface="Constantia" panose="02030602050306030303" pitchFamily="18" charset="0"/>
              </a:rPr>
              <a:t>в </a:t>
            </a:r>
            <a:r>
              <a:rPr lang="ru-RU" sz="1200" dirty="0">
                <a:latin typeface="Book Antiqua" panose="02040602050305030304" pitchFamily="18" charset="0"/>
              </a:rPr>
              <a:t>2008</a:t>
            </a:r>
            <a:r>
              <a:rPr lang="ru-RU" sz="1200" dirty="0">
                <a:latin typeface="Constantia" panose="02030602050306030303" pitchFamily="18" charset="0"/>
              </a:rPr>
              <a:t> году был присвоен статус «Город воинской славы»), </a:t>
            </a:r>
            <a:r>
              <a:rPr lang="ru-RU" sz="1200" dirty="0" smtClean="0">
                <a:latin typeface="Constantia" panose="02030602050306030303" pitchFamily="18" charset="0"/>
              </a:rPr>
              <a:t>мемориал </a:t>
            </a:r>
            <a:r>
              <a:rPr lang="ru-RU" sz="1200" dirty="0">
                <a:latin typeface="Constantia" panose="02030602050306030303" pitchFamily="18" charset="0"/>
              </a:rPr>
              <a:t>«Партизанская </a:t>
            </a:r>
            <a:r>
              <a:rPr lang="ru-RU" sz="1200" dirty="0" smtClean="0">
                <a:latin typeface="Constantia" panose="02030602050306030303" pitchFamily="18" charset="0"/>
              </a:rPr>
              <a:t>Слава», Мемориальный комплекс на рубеже обороны </a:t>
            </a:r>
            <a:r>
              <a:rPr lang="ru-RU" sz="1200" dirty="0" smtClean="0">
                <a:latin typeface="Book Antiqua" panose="02040602050305030304" pitchFamily="18" charset="0"/>
              </a:rPr>
              <a:t>1941</a:t>
            </a:r>
            <a:r>
              <a:rPr lang="ru-RU" sz="1200" dirty="0" smtClean="0">
                <a:latin typeface="Constantia" panose="02030602050306030303" pitchFamily="18" charset="0"/>
              </a:rPr>
              <a:t> года, </a:t>
            </a:r>
            <a:r>
              <a:rPr lang="ru-RU" sz="1200" dirty="0">
                <a:latin typeface="Constantia" panose="02030602050306030303" pitchFamily="18" charset="0"/>
              </a:rPr>
              <a:t>фортификационные сооружения </a:t>
            </a:r>
            <a:r>
              <a:rPr lang="ru-RU" sz="1200" dirty="0" err="1">
                <a:latin typeface="Constantia" panose="02030602050306030303" pitchFamily="18" charset="0"/>
              </a:rPr>
              <a:t>Лужского</a:t>
            </a:r>
            <a:r>
              <a:rPr lang="ru-RU" sz="1200" dirty="0">
                <a:latin typeface="Constantia" panose="02030602050306030303" pitchFamily="18" charset="0"/>
              </a:rPr>
              <a:t> оборонительного рубежа и артиллерийские орудия времен Великой Отечественной </a:t>
            </a:r>
            <a:r>
              <a:rPr lang="ru-RU" sz="1200" dirty="0" smtClean="0">
                <a:latin typeface="Constantia" panose="02030602050306030303" pitchFamily="18" charset="0"/>
              </a:rPr>
              <a:t>войны. В </a:t>
            </a:r>
            <a:r>
              <a:rPr lang="ru-RU" sz="1200" dirty="0" smtClean="0">
                <a:latin typeface="Book Antiqua" panose="02040602050305030304" pitchFamily="18" charset="0"/>
              </a:rPr>
              <a:t>2018</a:t>
            </a:r>
            <a:r>
              <a:rPr lang="ru-RU" sz="1200" dirty="0" smtClean="0">
                <a:latin typeface="Constantia" panose="02030602050306030303" pitchFamily="18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</a:rPr>
              <a:t>году открыт музей боевой техники «Парк патриот». </a:t>
            </a:r>
          </a:p>
          <a:p>
            <a:pPr algn="just"/>
            <a:endParaRPr lang="ru-RU" sz="1200" dirty="0">
              <a:latin typeface="Book Antiqua" panose="0204060205030503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47221" y="404664"/>
            <a:ext cx="28680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ЛУЖСКИЙ РАЙОН</a:t>
            </a:r>
            <a:endParaRPr lang="ru-RU" sz="22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5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782230"/>
            <a:ext cx="882047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Constantia" pitchFamily="18" charset="0"/>
              </a:rPr>
              <a:t>ОАО «</a:t>
            </a:r>
            <a:r>
              <a:rPr lang="ru-RU" sz="1200" b="1" dirty="0" err="1" smtClean="0">
                <a:solidFill>
                  <a:srgbClr val="0070C0"/>
                </a:solidFill>
                <a:latin typeface="Constantia" pitchFamily="18" charset="0"/>
              </a:rPr>
              <a:t>Лужский</a:t>
            </a:r>
            <a:r>
              <a:rPr lang="ru-RU" sz="1200" b="1" dirty="0" smtClean="0">
                <a:solidFill>
                  <a:srgbClr val="0070C0"/>
                </a:solidFill>
                <a:latin typeface="Constantia" pitchFamily="18" charset="0"/>
              </a:rPr>
              <a:t> абразивный завод» </a:t>
            </a:r>
            <a:r>
              <a:rPr lang="ru-RU" sz="1200" dirty="0" smtClean="0">
                <a:latin typeface="Constantia" pitchFamily="18" charset="0"/>
              </a:rPr>
              <a:t>- флагман абразивных заводов России. Единственный в России завод по производству тиглей.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Constantia" pitchFamily="18" charset="0"/>
              </a:rPr>
              <a:t>ООО «</a:t>
            </a:r>
            <a:r>
              <a:rPr lang="ru-RU" sz="1200" b="1" dirty="0" err="1" smtClean="0">
                <a:solidFill>
                  <a:srgbClr val="0070C0"/>
                </a:solidFill>
                <a:latin typeface="Constantia" pitchFamily="18" charset="0"/>
              </a:rPr>
              <a:t>Лужский</a:t>
            </a:r>
            <a:r>
              <a:rPr lang="ru-RU" sz="1200" b="1" dirty="0" smtClean="0">
                <a:solidFill>
                  <a:srgbClr val="0070C0"/>
                </a:solidFill>
                <a:latin typeface="Constantia" pitchFamily="18" charset="0"/>
              </a:rPr>
              <a:t> завод «</a:t>
            </a:r>
            <a:r>
              <a:rPr lang="ru-RU" sz="1200" b="1" dirty="0" err="1" smtClean="0">
                <a:solidFill>
                  <a:srgbClr val="0070C0"/>
                </a:solidFill>
                <a:latin typeface="Constantia" pitchFamily="18" charset="0"/>
              </a:rPr>
              <a:t>Белкозин</a:t>
            </a:r>
            <a:r>
              <a:rPr lang="ru-RU" sz="1200" b="1" dirty="0" smtClean="0">
                <a:solidFill>
                  <a:srgbClr val="0070C0"/>
                </a:solidFill>
                <a:latin typeface="Constantia" pitchFamily="18" charset="0"/>
              </a:rPr>
              <a:t>»</a:t>
            </a:r>
            <a:r>
              <a:rPr lang="ru-RU" sz="1200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sz="1200" dirty="0" smtClean="0">
                <a:latin typeface="Constantia" pitchFamily="18" charset="0"/>
              </a:rPr>
              <a:t>- единственный производитель белковой оболочки в России.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Constantia" pitchFamily="18" charset="0"/>
              </a:rPr>
              <a:t>АО «</a:t>
            </a:r>
            <a:r>
              <a:rPr lang="ru-RU" sz="1200" b="1" dirty="0" err="1" smtClean="0">
                <a:solidFill>
                  <a:srgbClr val="0070C0"/>
                </a:solidFill>
                <a:latin typeface="Constantia" pitchFamily="18" charset="0"/>
              </a:rPr>
              <a:t>Лужский</a:t>
            </a:r>
            <a:r>
              <a:rPr lang="ru-RU" sz="1200" b="1" dirty="0" smtClean="0">
                <a:solidFill>
                  <a:srgbClr val="0070C0"/>
                </a:solidFill>
                <a:latin typeface="Constantia" pitchFamily="18" charset="0"/>
              </a:rPr>
              <a:t> комбикормовый завод»</a:t>
            </a:r>
            <a:r>
              <a:rPr lang="ru-RU" sz="1200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sz="1200" dirty="0" smtClean="0">
                <a:latin typeface="Constantia" pitchFamily="18" charset="0"/>
              </a:rPr>
              <a:t>- лауреат  </a:t>
            </a:r>
            <a:r>
              <a:rPr lang="ru-RU" sz="1200" dirty="0" smtClean="0">
                <a:latin typeface="Book Antiqua" panose="02040602050305030304" pitchFamily="18" charset="0"/>
              </a:rPr>
              <a:t>2009</a:t>
            </a:r>
            <a:r>
              <a:rPr lang="ru-RU" sz="1200" dirty="0" smtClean="0">
                <a:latin typeface="Constantia" pitchFamily="18" charset="0"/>
              </a:rPr>
              <a:t> года премии Правительства Ленинградской области по качеству.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Constantia" pitchFamily="18" charset="0"/>
              </a:rPr>
              <a:t>ОАО «Химик» </a:t>
            </a:r>
            <a:r>
              <a:rPr lang="ru-RU" sz="1200" dirty="0" smtClean="0">
                <a:latin typeface="Constantia" pitchFamily="18" charset="0"/>
              </a:rPr>
              <a:t>один из крупнейших производителей в РФ лакокрасочных антикоррозийных материалов</a:t>
            </a:r>
            <a:r>
              <a:rPr lang="ru-RU" sz="1200" b="1" dirty="0" smtClean="0">
                <a:latin typeface="Constantia" pitchFamily="18" charset="0"/>
              </a:rPr>
              <a:t> </a:t>
            </a:r>
            <a:r>
              <a:rPr lang="ru-RU" sz="1200" dirty="0" smtClean="0">
                <a:latin typeface="Constantia" pitchFamily="18" charset="0"/>
              </a:rPr>
              <a:t>для защиты </a:t>
            </a:r>
            <a:r>
              <a:rPr lang="ru-RU" sz="1200" dirty="0" err="1" smtClean="0">
                <a:latin typeface="Constantia" pitchFamily="18" charset="0"/>
              </a:rPr>
              <a:t>нефтегазопроводов</a:t>
            </a:r>
            <a:r>
              <a:rPr lang="ru-RU" sz="1200" dirty="0" smtClean="0">
                <a:latin typeface="Constantia" pitchFamily="18" charset="0"/>
              </a:rPr>
              <a:t> и резервуаров для хранения нефти и нефтепродуктов.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Constantia" pitchFamily="18" charset="0"/>
              </a:rPr>
              <a:t>ООО «</a:t>
            </a:r>
            <a:r>
              <a:rPr lang="ru-RU" sz="1200" b="1" dirty="0" err="1" smtClean="0">
                <a:solidFill>
                  <a:srgbClr val="0070C0"/>
                </a:solidFill>
                <a:latin typeface="Constantia" pitchFamily="18" charset="0"/>
              </a:rPr>
              <a:t>Форесия</a:t>
            </a:r>
            <a:r>
              <a:rPr lang="ru-RU" sz="1200" b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sz="1200" b="1" dirty="0" err="1" smtClean="0">
                <a:solidFill>
                  <a:srgbClr val="0070C0"/>
                </a:solidFill>
                <a:latin typeface="Constantia" pitchFamily="18" charset="0"/>
              </a:rPr>
              <a:t>интериор</a:t>
            </a:r>
            <a:r>
              <a:rPr lang="ru-RU" sz="1200" b="1" dirty="0" smtClean="0">
                <a:solidFill>
                  <a:srgbClr val="0070C0"/>
                </a:solidFill>
                <a:latin typeface="Constantia" pitchFamily="18" charset="0"/>
              </a:rPr>
              <a:t> Луга» </a:t>
            </a:r>
            <a:r>
              <a:rPr lang="ru-RU" sz="1200" dirty="0" smtClean="0">
                <a:latin typeface="Constantia" pitchFamily="18" charset="0"/>
              </a:rPr>
              <a:t>входит в группу </a:t>
            </a:r>
            <a:r>
              <a:rPr lang="ru-RU" sz="1200" dirty="0" err="1" smtClean="0">
                <a:latin typeface="Constantia" pitchFamily="18" charset="0"/>
              </a:rPr>
              <a:t>Faurecia</a:t>
            </a:r>
            <a:r>
              <a:rPr lang="ru-RU" sz="1200" dirty="0" smtClean="0">
                <a:latin typeface="Constantia" pitchFamily="18" charset="0"/>
              </a:rPr>
              <a:t> являющуюся крупнейшим в Ленинградской области производителем пластиковых деталей для автомобильной промышленности.</a:t>
            </a:r>
            <a:r>
              <a:rPr lang="ru-RU" sz="1200" b="1" dirty="0" smtClean="0">
                <a:latin typeface="Constantia" pitchFamily="18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Constantia" pitchFamily="18" charset="0"/>
              </a:rPr>
              <a:t>ООО «</a:t>
            </a:r>
            <a:r>
              <a:rPr lang="ru-RU" sz="1200" b="1" dirty="0" err="1" smtClean="0">
                <a:solidFill>
                  <a:srgbClr val="0070C0"/>
                </a:solidFill>
                <a:latin typeface="Constantia" pitchFamily="18" charset="0"/>
              </a:rPr>
              <a:t>Толмачвский</a:t>
            </a:r>
            <a:r>
              <a:rPr lang="ru-RU" sz="1200" b="1" dirty="0" smtClean="0">
                <a:solidFill>
                  <a:srgbClr val="0070C0"/>
                </a:solidFill>
                <a:latin typeface="Constantia" pitchFamily="18" charset="0"/>
              </a:rPr>
              <a:t> завод ЖБ и МК»</a:t>
            </a:r>
            <a:r>
              <a:rPr lang="ru-RU" sz="1200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sz="1200" dirty="0" smtClean="0">
                <a:latin typeface="Constantia" pitchFamily="18" charset="0"/>
              </a:rPr>
              <a:t>одно из крупнейших предприятий стройиндустрии, специализирующееся на выпуске железобетонных и металлических конструкций повышенной сложности для транспортного строительства.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Constantia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ООО «</a:t>
            </a:r>
            <a:r>
              <a:rPr lang="ru-RU" sz="1200" b="1" dirty="0" err="1" smtClean="0">
                <a:solidFill>
                  <a:srgbClr val="0070C0"/>
                </a:solidFill>
                <a:latin typeface="Constantia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Лужское</a:t>
            </a:r>
            <a:r>
              <a:rPr lang="ru-RU" sz="1200" b="1" dirty="0" smtClean="0">
                <a:solidFill>
                  <a:srgbClr val="0070C0"/>
                </a:solidFill>
                <a:latin typeface="Constantia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 предприятие «Бриз» </a:t>
            </a:r>
            <a:r>
              <a:rPr lang="ru-RU" sz="1200" dirty="0" smtClean="0">
                <a:latin typeface="Constantia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одно из старейших предприятий России в системе Всероссийского общества слепых, специализирующееся на изготовлении электротехнических изделий и фильтров для воды.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Constantia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ПО «</a:t>
            </a:r>
            <a:r>
              <a:rPr lang="ru-RU" sz="1200" b="1" dirty="0" err="1" smtClean="0">
                <a:solidFill>
                  <a:srgbClr val="0070C0"/>
                </a:solidFill>
                <a:latin typeface="Constantia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Лужский</a:t>
            </a:r>
            <a:r>
              <a:rPr lang="ru-RU" sz="1200" b="1" dirty="0" smtClean="0">
                <a:solidFill>
                  <a:srgbClr val="0070C0"/>
                </a:solidFill>
                <a:latin typeface="Constantia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 консервный завод» </a:t>
            </a:r>
            <a:r>
              <a:rPr lang="ru-RU" sz="1200" dirty="0" smtClean="0">
                <a:latin typeface="Constantia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высокотехнологичное, динамично развивающееся предприятие пищевой промышленности, выпускающее мясную консервацию и </a:t>
            </a:r>
            <a:r>
              <a:rPr lang="ru-RU" sz="1200" dirty="0" err="1" smtClean="0">
                <a:latin typeface="Constantia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плодово</a:t>
            </a:r>
            <a:r>
              <a:rPr lang="ru-RU" sz="1200" dirty="0" smtClean="0">
                <a:latin typeface="Constantia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 - ягодную продукцию.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Constantia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АО «</a:t>
            </a:r>
            <a:r>
              <a:rPr lang="ru-RU" sz="1200" b="1" dirty="0" err="1" smtClean="0">
                <a:solidFill>
                  <a:srgbClr val="0070C0"/>
                </a:solidFill>
                <a:latin typeface="Constantia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Лужский</a:t>
            </a:r>
            <a:r>
              <a:rPr lang="ru-RU" sz="1200" b="1" dirty="0" smtClean="0">
                <a:solidFill>
                  <a:srgbClr val="0070C0"/>
                </a:solidFill>
                <a:latin typeface="Constantia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 молочный комбинат» </a:t>
            </a:r>
            <a:r>
              <a:rPr lang="ru-RU" sz="1200" dirty="0" smtClean="0">
                <a:latin typeface="Constantia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специализируется на переработке молока и производстве молочных продуктов.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Constantia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ООО «</a:t>
            </a:r>
            <a:r>
              <a:rPr lang="ru-RU" sz="1200" b="1" dirty="0" err="1" smtClean="0">
                <a:solidFill>
                  <a:srgbClr val="0070C0"/>
                </a:solidFill>
                <a:latin typeface="Constantia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Лужский</a:t>
            </a:r>
            <a:r>
              <a:rPr lang="ru-RU" sz="1200" b="1" dirty="0" smtClean="0">
                <a:solidFill>
                  <a:srgbClr val="0070C0"/>
                </a:solidFill>
                <a:latin typeface="Constantia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ru-RU" sz="1200" b="1" dirty="0" err="1" smtClean="0">
                <a:solidFill>
                  <a:srgbClr val="0070C0"/>
                </a:solidFill>
                <a:latin typeface="Constantia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хлебокомбинат</a:t>
            </a:r>
            <a:r>
              <a:rPr lang="ru-RU" sz="1200" b="1" dirty="0" smtClean="0">
                <a:solidFill>
                  <a:srgbClr val="0070C0"/>
                </a:solidFill>
                <a:latin typeface="Constantia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» </a:t>
            </a:r>
            <a:r>
              <a:rPr lang="ru-RU" sz="1200" dirty="0" smtClean="0">
                <a:latin typeface="Constantia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производство и реализация хлебобулочных и кондитерских изделий.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Constantia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ООО «Петербургское стекло»</a:t>
            </a:r>
            <a:r>
              <a:rPr lang="ru-RU" sz="1200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ru-RU" sz="1200" dirty="0" smtClean="0">
                <a:latin typeface="Constantia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специализируется на выпуске тары для шампанского и вина.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Constantia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ООО «Завод БКТП» </a:t>
            </a:r>
            <a:r>
              <a:rPr lang="ru-RU" sz="1200" dirty="0" smtClean="0">
                <a:latin typeface="Constantia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производитель оборудования для электроэнергетики.</a:t>
            </a:r>
          </a:p>
          <a:p>
            <a:pPr algn="just"/>
            <a:endParaRPr lang="ru-RU" sz="1200" dirty="0" smtClean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Среднесписочная </a:t>
            </a:r>
            <a:r>
              <a:rPr 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численность работников крупных </a:t>
            </a:r>
            <a:endParaRPr lang="ru-RU" sz="1200" dirty="0" smtClean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средних промышленных </a:t>
            </a:r>
            <a:r>
              <a:rPr lang="ru-RU" sz="12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предприятий </a:t>
            </a:r>
            <a:r>
              <a:rPr 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за </a:t>
            </a:r>
            <a:r>
              <a:rPr lang="en-US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I </a:t>
            </a:r>
            <a:r>
              <a:rPr 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12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2020 </a:t>
            </a:r>
            <a:r>
              <a:rPr 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года </a:t>
            </a:r>
            <a:endParaRPr lang="ru-RU" sz="1200" dirty="0" smtClean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составила </a:t>
            </a:r>
            <a:r>
              <a:rPr lang="ru-RU" sz="1200" b="1" dirty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2 </a:t>
            </a:r>
            <a:r>
              <a:rPr lang="ru-RU" sz="12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910 </a:t>
            </a:r>
            <a:r>
              <a:rPr 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человек.</a:t>
            </a:r>
          </a:p>
          <a:p>
            <a:pPr algn="just"/>
            <a:r>
              <a:rPr lang="ru-RU" sz="12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Среднемесячная </a:t>
            </a:r>
            <a:r>
              <a:rPr 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зарплата работников предприятий </a:t>
            </a:r>
            <a:endParaRPr lang="ru-RU" sz="1200" dirty="0" smtClean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промышленности  за </a:t>
            </a:r>
            <a:r>
              <a:rPr lang="en-US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I </a:t>
            </a:r>
            <a:r>
              <a:rPr 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12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2020 </a:t>
            </a:r>
            <a:r>
              <a:rPr 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года составила</a:t>
            </a:r>
            <a:r>
              <a:rPr lang="ru-RU" sz="1200" b="1" dirty="0">
                <a:solidFill>
                  <a:srgbClr val="00B050"/>
                </a:solidFill>
                <a:latin typeface="Constantia" panose="02030602050306030303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42 062 </a:t>
            </a:r>
            <a:r>
              <a:rPr lang="ru-RU" sz="12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рубля</a:t>
            </a:r>
            <a:r>
              <a:rPr 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000" dirty="0" smtClean="0">
              <a:latin typeface="Constantia" pitchFamily="18" charset="0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lvl="0" algn="just"/>
            <a:endParaRPr lang="ru-RU" sz="1100" dirty="0" smtClean="0">
              <a:latin typeface="Constantia" pitchFamily="18" charset="0"/>
            </a:endParaRPr>
          </a:p>
          <a:p>
            <a:pPr marL="171450" indent="-171450" algn="just"/>
            <a:endParaRPr lang="ru-RU" sz="1100" dirty="0" smtClean="0">
              <a:latin typeface="Constantia" pitchFamily="18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325680"/>
            <a:ext cx="4678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ПРОМЫШЛЕННОСТЬ</a:t>
            </a:r>
            <a:endParaRPr lang="ru-RU" sz="2200" b="1" i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19609"/>
            <a:ext cx="3851918" cy="2591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27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979" y="4221088"/>
            <a:ext cx="4027457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Более </a:t>
            </a:r>
            <a:r>
              <a:rPr lang="ru-RU" sz="12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товарных крестьянских фермерских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хозяйств.</a:t>
            </a:r>
          </a:p>
          <a:p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Более </a:t>
            </a:r>
            <a:r>
              <a:rPr lang="ru-RU" sz="1200" b="1" dirty="0">
                <a:solidFill>
                  <a:srgbClr val="0070C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ru-RU" sz="1200" dirty="0"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тысяч личных подсобных хозяйств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граждан.</a:t>
            </a:r>
          </a:p>
          <a:p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Среднесписочная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численность работников сельскохозяйственных предприятий составила </a:t>
            </a:r>
            <a:endParaRPr lang="ru-RU" sz="1200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935 </a:t>
            </a:r>
            <a:r>
              <a:rPr lang="ru-RU" sz="12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человек на </a:t>
            </a:r>
            <a:r>
              <a:rPr lang="ru-RU" sz="1200" dirty="0" smtClean="0"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01.01.2020.</a:t>
            </a:r>
            <a:endParaRPr lang="ru-RU" sz="1200" dirty="0">
              <a:latin typeface="Book Antiqua" panose="0204060205030503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Среднемесячная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зарплата по крупным и средним предприятиям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составила за </a:t>
            </a:r>
            <a:r>
              <a:rPr lang="en-US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полугодие </a:t>
            </a:r>
            <a:r>
              <a:rPr lang="ru-RU" sz="1200" dirty="0">
                <a:latin typeface="Book Antiqua" panose="02040602050305030304" pitchFamily="18" charset="0"/>
                <a:ea typeface="Verdana" panose="020B0604030504040204" pitchFamily="34" charset="0"/>
                <a:cs typeface="Adobe Devanagari" pitchFamily="18" charset="0"/>
              </a:rPr>
              <a:t>2019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года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24 600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рублей.</a:t>
            </a:r>
            <a:endParaRPr lang="ru-RU" sz="12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200" b="1" i="1" dirty="0">
              <a:solidFill>
                <a:srgbClr val="00B050"/>
              </a:solidFill>
              <a:latin typeface="Book Antiqua" panose="02040602050305030304" pitchFamily="18" charset="0"/>
            </a:endParaRPr>
          </a:p>
          <a:p>
            <a:pPr marL="171450" indent="-171450" algn="just">
              <a:buFontTx/>
              <a:buChar char="-"/>
            </a:pPr>
            <a:endParaRPr lang="ru-RU" sz="900" dirty="0" smtClean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3788" y="1640888"/>
            <a:ext cx="2196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u="sng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1100" i="1" u="sng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алые предприятия</a:t>
            </a:r>
          </a:p>
          <a:p>
            <a:endParaRPr lang="ru-RU" sz="1100" b="1" u="sng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</a:t>
            </a:r>
            <a:r>
              <a:rPr lang="ru-RU" sz="10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ПРАВДА»</a:t>
            </a:r>
          </a:p>
          <a:p>
            <a:endParaRPr lang="ru-RU" sz="1200" b="1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5980" y="1641421"/>
            <a:ext cx="255987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u="sng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lang="ru-RU" sz="1100" i="1" u="sng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рупные </a:t>
            </a:r>
            <a:r>
              <a:rPr lang="ru-RU" sz="1100" i="1" u="sng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100" i="1" u="sng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средние</a:t>
            </a:r>
            <a:r>
              <a:rPr lang="ru-RU" sz="1100" i="1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i="1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	                </a:t>
            </a:r>
            <a:endParaRPr lang="ru-RU" sz="1100" i="1" u="sng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100" i="1" u="sng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предприятия</a:t>
            </a:r>
          </a:p>
          <a:p>
            <a:endParaRPr lang="ru-RU" sz="1000" i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АО «РАССВЕТ»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АО «ВОЛОШОВО»</a:t>
            </a:r>
          </a:p>
          <a:p>
            <a:pPr marL="171450" lvl="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«АГРОХОЛДИНГ «ПРИОЗЕРНЫЙ»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АО «ПЛЕМЗАВОД «РАПТИ»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ПЛЕМЕННОЙ ЗАВОД  «ОРЕДЕЖСКИЙ»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ООО «ПЗ«УРОЖАЙ»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ОАО «НОВЫЙ МИР»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«ИДАВАНГ ЛУГА»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1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1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12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87159" y="1629425"/>
            <a:ext cx="2091824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u="sng" dirty="0" err="1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Микропредприятия</a:t>
            </a:r>
            <a:endParaRPr lang="ru-RU" sz="1100" i="1" u="sng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100" i="1" u="sng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</a:t>
            </a:r>
            <a:r>
              <a:rPr lang="ru-RU" sz="10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«НПС </a:t>
            </a: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«КЛЕВЕР»</a:t>
            </a: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</a:t>
            </a: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«ТРИ ТАТЬЯНЫ»</a:t>
            </a: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«СТРОЙРУСЬ»</a:t>
            </a: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</a:t>
            </a:r>
            <a:r>
              <a:rPr lang="ru-RU" sz="10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АГРОИННОВАЦИЯ»</a:t>
            </a: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1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5980" y="1052735"/>
            <a:ext cx="805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12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Лужского</a:t>
            </a:r>
            <a:r>
              <a:rPr 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sz="12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осуществляют  сельскохозяйственную </a:t>
            </a:r>
            <a:r>
              <a:rPr 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деятельность: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04664"/>
            <a:ext cx="59046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СЕЛЬСКОЕ </a:t>
            </a:r>
            <a:r>
              <a:rPr lang="ru-RU" sz="22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ХОЗЯЙСТВО</a:t>
            </a:r>
            <a:endParaRPr lang="ru-RU" b="1" i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19" y="4157342"/>
            <a:ext cx="4344423" cy="2540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883403" y="1640888"/>
            <a:ext cx="14401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u="sng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Отделения</a:t>
            </a:r>
          </a:p>
          <a:p>
            <a:endParaRPr lang="ru-RU" sz="1100" i="1" u="sng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«ПЗ «БУГРЫ»</a:t>
            </a:r>
          </a:p>
          <a:p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ЗАО «ПЗ « РУЧЬИ»</a:t>
            </a:r>
          </a:p>
          <a:p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«КОНКОРД»</a:t>
            </a:r>
            <a:endParaRPr lang="ru-RU" sz="10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6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18056</TotalTime>
  <Words>1721</Words>
  <Application>Microsoft Office PowerPoint</Application>
  <PresentationFormat>Экран (4:3)</PresentationFormat>
  <Paragraphs>332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4" baseType="lpstr">
      <vt:lpstr>Adobe Devanagari</vt:lpstr>
      <vt:lpstr>Arial</vt:lpstr>
      <vt:lpstr>Batang</vt:lpstr>
      <vt:lpstr>Book Antiqua</vt:lpstr>
      <vt:lpstr>Bookman Old Style</vt:lpstr>
      <vt:lpstr>Calibri</vt:lpstr>
      <vt:lpstr>Constantia</vt:lpstr>
      <vt:lpstr>Georgia</vt:lpstr>
      <vt:lpstr>Meiryo UI</vt:lpstr>
      <vt:lpstr>Segoe UI</vt:lpstr>
      <vt:lpstr>Times New Roman</vt:lpstr>
      <vt:lpstr>Trebuchet MS</vt:lpstr>
      <vt:lpstr>Verdana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Федотова Я.Ю</dc:creator>
  <cp:lastModifiedBy>Федотова Я.Ю</cp:lastModifiedBy>
  <cp:revision>343</cp:revision>
  <cp:lastPrinted>2020-09-08T11:22:48Z</cp:lastPrinted>
  <dcterms:created xsi:type="dcterms:W3CDTF">2018-07-25T07:52:20Z</dcterms:created>
  <dcterms:modified xsi:type="dcterms:W3CDTF">2020-09-08T11:29:07Z</dcterms:modified>
</cp:coreProperties>
</file>