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20" r:id="rId2"/>
    <p:sldId id="308" r:id="rId3"/>
    <p:sldId id="322" r:id="rId4"/>
    <p:sldId id="263" r:id="rId5"/>
    <p:sldId id="293" r:id="rId6"/>
    <p:sldId id="289" r:id="rId7"/>
    <p:sldId id="321" r:id="rId8"/>
    <p:sldId id="313" r:id="rId9"/>
    <p:sldId id="297" r:id="rId10"/>
    <p:sldId id="298" r:id="rId11"/>
    <p:sldId id="291" r:id="rId12"/>
    <p:sldId id="310" r:id="rId13"/>
    <p:sldId id="311" r:id="rId14"/>
    <p:sldId id="307" r:id="rId15"/>
    <p:sldId id="319" r:id="rId16"/>
    <p:sldId id="299" r:id="rId17"/>
    <p:sldId id="317" r:id="rId18"/>
    <p:sldId id="323" r:id="rId19"/>
    <p:sldId id="305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0E6"/>
    <a:srgbClr val="3A7DE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27" autoAdjust="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r">
              <a:defRPr sz="1200"/>
            </a:lvl1pPr>
          </a:lstStyle>
          <a:p>
            <a:fld id="{5BBE32ED-2BA3-419B-884B-C8C7CE386821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0" tIns="45865" rIns="91730" bIns="458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730" tIns="45865" rIns="91730" bIns="458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r">
              <a:defRPr sz="1200"/>
            </a:lvl1pPr>
          </a:lstStyle>
          <a:p>
            <a:fld id="{D970EA3E-B570-4192-AD96-63F074FB6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0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4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0EA3E-B570-4192-AD96-63F074FB68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c47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36877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ИНВЕСТИЦИОННЫЙ ПАСПОРТ</a:t>
            </a:r>
          </a:p>
          <a:p>
            <a:r>
              <a:rPr lang="ru-RU" sz="4000" dirty="0" smtClean="0">
                <a:solidFill>
                  <a:srgbClr val="3F80E6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4000" dirty="0">
              <a:solidFill>
                <a:srgbClr val="3F80E6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7170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Лужского</a:t>
            </a:r>
            <a:r>
              <a:rPr lang="ru-RU" sz="2800" i="1" dirty="0" smtClean="0">
                <a:solidFill>
                  <a:srgbClr val="3F80E6"/>
                </a:solidFill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муниципального района</a:t>
            </a:r>
            <a:endParaRPr lang="ru-RU" sz="2800" i="1" dirty="0">
              <a:solidFill>
                <a:srgbClr val="3F80E6"/>
              </a:solidFill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992" y="361398"/>
            <a:ext cx="1170533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792088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Вклад малого бизнеса в экономику района с каждым годом становится более весомым. 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 в различных сферах экономики деятельность осуществляют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более</a:t>
            </a:r>
          </a:p>
          <a:p>
            <a:pPr algn="just"/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</a:rPr>
              <a:t>2 тысяч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субъектов малого предпринимательства, включая индивидуальных предпринимателей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малом бизнесе занято 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</a:rPr>
              <a:t>26,5 %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работников от общего числа занятых в экономике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 целью снижения барьеров между бизнесом и органами местного самоуправления при администрации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создан совет по содействию развитию малого и среднего предпринимательства.</a:t>
            </a:r>
          </a:p>
          <a:p>
            <a:pPr algn="just"/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рамках муниципальной программы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 Ленинградской области «Стимулирование экономической активности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муниципального района» предоставляются финансовая, имущественная, информационная и консультационная меры поддержки.</a:t>
            </a:r>
          </a:p>
          <a:p>
            <a:pPr algn="just"/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МАЛОЕ и СРЕДНЕЕ</a:t>
            </a:r>
            <a:b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ПРЕДПРИНИМАТЕЛЬСТВО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45" y="3545726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6425003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="https://</a:t>
            </a:r>
            <a:r>
              <a:rPr lang="en-US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ru.freepik.com/free</a:t>
            </a:r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-</a:t>
            </a:r>
            <a:r>
              <a:rPr lang="en-US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photo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/_858556.htm#query=%D1%80%D1%83%D0%BA%D0%BE%D0%BF%D0%BE%D0%B6%D0%B0%D1%82%D0%B8%D0%B5&amp;position=0&amp;from_view=search"&gt;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Изображение от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pressfoto</a:t>
            </a:r>
            <a:r>
              <a:rPr lang="en-US" sz="700" dirty="0">
                <a:latin typeface="Constantia" panose="02030602050306030303" pitchFamily="18" charset="0"/>
                <a:cs typeface="Arial" panose="020B0604020202020204" pitchFamily="34" charset="0"/>
              </a:rPr>
              <a:t>&lt;/a&gt; 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на </a:t>
            </a:r>
            <a:r>
              <a:rPr lang="en-US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Freepik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658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80728"/>
            <a:ext cx="69127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Всего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Лужском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муниципальном районе 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52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культуры, </a:t>
            </a: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342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коллектив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а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художественной самодеятельности и любительских объединений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учреждений культуры Лужского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района:</a:t>
            </a:r>
          </a:p>
          <a:p>
            <a:endParaRPr lang="ru-RU" sz="1300" b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Лужский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киноцентр «Смена»;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Дома культуры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16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сельские клубы,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спортивно-культурный  центр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(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пос.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Скреблово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)</a:t>
            </a:r>
            <a:r>
              <a:rPr lang="ru-RU" sz="13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6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 pitchFamily="18" charset="0"/>
              </a:rPr>
              <a:t>;</a:t>
            </a:r>
            <a:endParaRPr lang="ru-RU" sz="1300" dirty="0">
              <a:solidFill>
                <a:srgbClr val="0070C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централизованная библиотечная система», в составе которой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ru-RU" sz="13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библиотеки;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МКУК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межпоселенческая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районная библиотека», в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составе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которой</a:t>
            </a:r>
            <a:r>
              <a:rPr lang="ru-RU" sz="1300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24</a:t>
            </a:r>
            <a:r>
              <a:rPr lang="ru-RU" sz="1300" dirty="0" smtClean="0">
                <a:solidFill>
                  <a:schemeClr val="accent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сельских библиотек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.</a:t>
            </a:r>
            <a:endParaRPr lang="ru-RU" sz="13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235397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КУЛЬТУРНЫЙ И СПОРТИВНЫЙ ПОТЕНЦИАЛ</a:t>
            </a:r>
            <a:endParaRPr lang="ru-RU" sz="20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404996"/>
            <a:ext cx="30243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31 284</a:t>
            </a:r>
            <a:r>
              <a:rPr lang="ru-RU" sz="12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</a:rPr>
              <a:t>человека </a:t>
            </a:r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систематически </a:t>
            </a:r>
            <a:r>
              <a:rPr lang="ru-RU" sz="1300" dirty="0">
                <a:latin typeface="Constantia" panose="02030602050306030303" pitchFamily="18" charset="0"/>
              </a:rPr>
              <a:t>занимаются </a:t>
            </a:r>
            <a:r>
              <a:rPr lang="ru-RU" sz="1300" dirty="0" smtClean="0">
                <a:latin typeface="Constantia" panose="02030602050306030303" pitchFamily="18" charset="0"/>
              </a:rPr>
              <a:t>спортом.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В Лужском  муниципальном районе  зарегистрировано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182</a:t>
            </a:r>
            <a:r>
              <a:rPr lang="ru-RU" sz="1300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</a:rPr>
              <a:t>спортивных сооружения:</a:t>
            </a:r>
          </a:p>
          <a:p>
            <a:endParaRPr lang="ru-RU" sz="1300" dirty="0" smtClean="0">
              <a:latin typeface="Constantia" panose="02030602050306030303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</a:rPr>
              <a:t>Спортивные залы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42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Футбольные поля –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29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Тиры –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</a:rPr>
              <a:t>4</a:t>
            </a:r>
          </a:p>
          <a:p>
            <a:r>
              <a:rPr lang="ru-RU" sz="1300" dirty="0" smtClean="0">
                <a:latin typeface="Constantia" panose="02030602050306030303" pitchFamily="18" charset="0"/>
              </a:rPr>
              <a:t>Бассейн -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</a:t>
            </a:r>
            <a:r>
              <a:rPr lang="ru-RU" sz="13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</a:p>
          <a:p>
            <a:endParaRPr lang="ru-RU" sz="1000" dirty="0" smtClean="0">
              <a:latin typeface="Book Antiqua" panose="02040602050305030304" pitchFamily="18" charset="0"/>
            </a:endParaRPr>
          </a:p>
          <a:p>
            <a:endParaRPr lang="ru-RU" sz="1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3954"/>
            <a:ext cx="810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ЗДРАВООХРАНЕНИЕ </a:t>
            </a:r>
            <a:endParaRPr lang="ru-RU" sz="24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47540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Сегодня ГБУЗ ЛО «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МБ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»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как центр здравоохранения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района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является многопрофильным медицинским учреждением, имеющим лицензию на право осуществления медицинской помощи, лицензию на осуществление фармацевтической деятельности и лицензию на осуществление деятельности по обороту наркотических средств, психотропных веществ и их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прекурсоров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, культивированию </a:t>
            </a:r>
            <a:r>
              <a:rPr lang="ru-RU" sz="1300" dirty="0" err="1">
                <a:latin typeface="Constantia" panose="02030602050306030303" pitchFamily="18" charset="0"/>
                <a:cs typeface="Times New Roman" pitchFamily="18" charset="0"/>
              </a:rPr>
              <a:t>наркосодержащих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 растений.</a:t>
            </a:r>
          </a:p>
          <a:p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Больница оснащена современным лечебно-диагностическим оборудованием.</a:t>
            </a: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здравоохранении муниципального образования трудится </a:t>
            </a:r>
            <a:r>
              <a:rPr lang="ru-RU" sz="13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1000</a:t>
            </a:r>
            <a:r>
              <a:rPr lang="ru-RU" sz="1300" b="1" dirty="0">
                <a:solidFill>
                  <a:schemeClr val="accent6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человек, из них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120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врачей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360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средних медицинских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работников. </a:t>
            </a:r>
          </a:p>
          <a:p>
            <a:endParaRPr lang="ru-RU" sz="1200" dirty="0">
              <a:latin typeface="Constantia" panose="02030602050306030303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Сеть учреждений здравоохранения </a:t>
            </a:r>
            <a:r>
              <a:rPr lang="ru-RU" sz="1300" b="1" i="1" u="sng" dirty="0" err="1">
                <a:latin typeface="Constantia" panose="02030602050306030303" pitchFamily="18" charset="0"/>
                <a:cs typeface="Times New Roman" pitchFamily="18" charset="0"/>
              </a:rPr>
              <a:t>Лужского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 муниципального 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района состоит из: </a:t>
            </a:r>
          </a:p>
          <a:p>
            <a:pPr algn="just"/>
            <a:endParaRPr lang="ru-RU" sz="1200" b="1" i="1" u="sng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межрайонной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больницы со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стационаром;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взрослой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детской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стоматологической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женской консультации;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станции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скорой медицинской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помощи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Осьминской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участковой больницы</a:t>
            </a:r>
            <a:endParaRPr lang="ru-RU" sz="1300" dirty="0" smtClean="0">
              <a:latin typeface="Constantia" panose="02030602050306030303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itchFamily="18" charset="0"/>
              </a:rPr>
              <a:t>Оредежкой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поликлиники;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дома </a:t>
            </a:r>
            <a:r>
              <a:rPr lang="ru-RU" sz="1300" dirty="0">
                <a:latin typeface="Constantia" panose="02030602050306030303" pitchFamily="18" charset="0"/>
                <a:cs typeface="Times New Roman" pitchFamily="18" charset="0"/>
              </a:rPr>
              <a:t>сестринского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ухода;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9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амбулаторий;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15</a:t>
            </a:r>
            <a:r>
              <a:rPr lang="ru-RU" sz="1300" dirty="0" smtClean="0">
                <a:latin typeface="Constantia" panose="02030602050306030303" pitchFamily="18" charset="0"/>
                <a:cs typeface="Times New Roman" pitchFamily="18" charset="0"/>
              </a:rPr>
              <a:t> фельдшерско-акушерских пунктов.</a:t>
            </a:r>
            <a:r>
              <a:rPr lang="ru-RU" sz="13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8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84093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6311871"/>
            <a:ext cx="8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ru-RU" sz="8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ru-RU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ru-RU" sz="800" dirty="0">
                <a:latin typeface="Constantia" panose="02030602050306030303" pitchFamily="18" charset="0"/>
                <a:cs typeface="Arial" panose="020B0604020202020204" pitchFamily="34" charset="0"/>
              </a:rPr>
              <a:t>="https://ru.freepik.com/free-photo/_12412915.htm#query=%D0%BC%D0%B5%D0%B4%D0%B8%D1%86%D0%B8%D0%BD%D0%B0&amp;position=21&amp;from_view=search"&gt;Freepik&lt;/a&gt;</a:t>
            </a:r>
          </a:p>
          <a:p>
            <a:pPr algn="r"/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52" y="332656"/>
            <a:ext cx="8387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СИСТЕМА ОБРАЗОВАНИЯ</a:t>
            </a:r>
          </a:p>
          <a:p>
            <a:pPr algn="ctr"/>
            <a:r>
              <a:rPr lang="ru-RU" sz="2200" b="1" i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200" b="1" i="1" dirty="0">
              <a:solidFill>
                <a:srgbClr val="008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980728"/>
            <a:ext cx="792088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Система образования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Ленинградской области представлена </a:t>
            </a:r>
            <a:endParaRPr lang="ru-RU" sz="1300" dirty="0" smtClean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48</a:t>
            </a:r>
            <a:r>
              <a:rPr lang="ru-RU" sz="1300" b="1" dirty="0" smtClean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муниципальными образовательными организациями,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из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которых: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17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25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дошкольных образовательных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6</a:t>
            </a:r>
            <a:r>
              <a:rPr lang="ru-RU" sz="1300" b="1" dirty="0" smtClean="0">
                <a:solidFill>
                  <a:schemeClr val="accent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учреждений дополнительного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района функционируют учреждения регионального ведомства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Лужский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институт (филиал) Государственного автономного образовательного учреждения высшего образования ЛО «Ленинградский государственный университет имени А.С. Пушкина»;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автономное профессиональное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учреждение Ленинградской области «Лужский агропромышленный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техникум»;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учреждение Ленинградской области центр помощи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детям–сиротам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и детям, оставшимся без попечения родителей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Толмачевский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ресурсный центр по содействию семейному устройству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 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бюджетное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общеобразовательное учреждение Ленинградской области «</a:t>
            </a:r>
            <a:r>
              <a:rPr lang="ru-RU" sz="13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школа-интернат,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реализующая адаптированные образовательные программы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»;</a:t>
            </a: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300" dirty="0">
                <a:latin typeface="Constantia" panose="02030602050306030303" pitchFamily="18" charset="0"/>
                <a:cs typeface="Times New Roman" panose="02020603050405020304" pitchFamily="18" charset="0"/>
              </a:rPr>
              <a:t>общеобразовательное учреждение Ленинградской области 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 smtClean="0">
                <a:latin typeface="Constantia" panose="02030602050306030303" pitchFamily="18" charset="0"/>
                <a:cs typeface="Times New Roman" panose="02020603050405020304" pitchFamily="18" charset="0"/>
              </a:rPr>
              <a:t>Лужская</a:t>
            </a:r>
            <a:r>
              <a:rPr lang="ru-RU" sz="13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санаторная школа-интернат».</a:t>
            </a:r>
            <a:endParaRPr lang="ru-RU" sz="13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69" y="4874102"/>
            <a:ext cx="3155130" cy="177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9493" y="6548506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ru-RU" sz="7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ru-RU" sz="700" dirty="0">
                <a:latin typeface="Constantia" panose="02030602050306030303" pitchFamily="18" charset="0"/>
                <a:cs typeface="Arial" panose="020B0604020202020204" pitchFamily="34" charset="0"/>
              </a:rPr>
              <a:t>="https://ru.freepik.com/free-photo/_10752836.htm#query=%D0%BE%D0%B1%D1%80%D0%B0%D0%B7%D0%BE%D0%B2%D0%B0%D0%BD%D0%B8%D0%B5&amp;position=27&amp;from_view=search"&gt;Freepik&lt;/a&gt;</a:t>
            </a:r>
          </a:p>
        </p:txBody>
      </p:sp>
    </p:spTree>
    <p:extLst>
      <p:ext uri="{BB962C8B-B14F-4D97-AF65-F5344CB8AC3E}">
        <p14:creationId xmlns:p14="http://schemas.microsoft.com/office/powerpoint/2010/main" val="1618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Constantia" panose="02030602050306030303" pitchFamily="18" charset="0"/>
              </a:rPr>
              <a:t>ИНВЕСТИЦИОННЫЕ </a:t>
            </a:r>
            <a:r>
              <a:rPr lang="ru-RU" sz="2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ПРОЕКТЫ</a:t>
            </a:r>
            <a:endParaRPr lang="ru-RU" sz="2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620" y="1268760"/>
            <a:ext cx="8139852" cy="6309420"/>
          </a:xfrm>
          <a:prstGeom prst="rect">
            <a:avLst/>
          </a:prstGeom>
          <a:noFill/>
        </p:spPr>
        <p:txBody>
          <a:bodyPr wrap="square" numCol="2" spcCol="1260000" rtlCol="0">
            <a:spAutoFit/>
          </a:bodyPr>
          <a:lstStyle/>
          <a:p>
            <a:pPr marL="87312"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РЕАЛИЗОВАННЫЕ ПРОЕКТЫ*:</a:t>
            </a:r>
          </a:p>
          <a:p>
            <a:pPr marL="87312" algn="ctr"/>
            <a:endParaRPr lang="ru-RU" sz="1300" b="1" i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«ТРАСТФОРЕСТ» 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</a:t>
            </a:r>
            <a:r>
              <a:rPr lang="ru-RU" sz="1050" dirty="0" smtClean="0">
                <a:latin typeface="Constantia" panose="02030602050306030303" pitchFamily="18" charset="0"/>
              </a:rPr>
              <a:t>«Строительство </a:t>
            </a:r>
            <a:r>
              <a:rPr lang="ru-RU" sz="1050" dirty="0">
                <a:latin typeface="Constantia" panose="02030602050306030303" pitchFamily="18" charset="0"/>
              </a:rPr>
              <a:t>деревообрабатывающего </a:t>
            </a:r>
            <a:r>
              <a:rPr lang="ru-RU" sz="1050" dirty="0" smtClean="0">
                <a:latin typeface="Constantia" panose="02030602050306030303" pitchFamily="18" charset="0"/>
              </a:rPr>
              <a:t>предприятия»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ЗАО АГРОФИРМА "ВЫБОРЖЕЦ" 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</a:t>
            </a:r>
            <a:r>
              <a:rPr lang="ru-RU" sz="1050" dirty="0" smtClean="0">
                <a:latin typeface="Constantia" panose="02030602050306030303" pitchFamily="18" charset="0"/>
              </a:rPr>
              <a:t>«Строительство </a:t>
            </a:r>
            <a:r>
              <a:rPr lang="ru-RU" sz="1050" dirty="0">
                <a:latin typeface="Constantia" panose="02030602050306030303" pitchFamily="18" charset="0"/>
              </a:rPr>
              <a:t>завода по производству </a:t>
            </a:r>
            <a:r>
              <a:rPr lang="ru-RU" sz="1050" dirty="0" smtClean="0">
                <a:latin typeface="Constantia" panose="02030602050306030303" pitchFamily="18" charset="0"/>
              </a:rPr>
              <a:t>компоста»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ООО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«ТРУД»</a:t>
            </a: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«Птицеводческое предприятие по выращиванию и откорму </a:t>
            </a:r>
            <a:r>
              <a:rPr lang="ru-RU" sz="1050" dirty="0" smtClean="0">
                <a:latin typeface="Constantia" panose="02030602050306030303" pitchFamily="18" charset="0"/>
              </a:rPr>
              <a:t>индеек»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«ВОЛОШОВО» </a:t>
            </a:r>
            <a:endParaRPr lang="ru-RU" sz="1050" b="1" u="sng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Инвестиционный </a:t>
            </a:r>
            <a:r>
              <a:rPr lang="ru-RU" sz="1050" dirty="0">
                <a:latin typeface="Constantia" panose="02030602050306030303" pitchFamily="18" charset="0"/>
              </a:rPr>
              <a:t>проект «Модернизация 3 и 4 двора животноводческого комплекса и строительство доильного зала».</a:t>
            </a: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АО </a:t>
            </a:r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«ПЛЕМЕННОЙ ЗАВОД «РАПТИ»</a:t>
            </a:r>
          </a:p>
          <a:p>
            <a:pPr marL="87312" algn="ctr"/>
            <a:r>
              <a:rPr lang="ru-RU" sz="1050" dirty="0">
                <a:latin typeface="Constantia" panose="02030602050306030303" pitchFamily="18" charset="0"/>
              </a:rPr>
              <a:t>Инвестиционного проекта «Строительство </a:t>
            </a:r>
            <a:r>
              <a:rPr lang="ru-RU" sz="1050" dirty="0" smtClean="0">
                <a:latin typeface="Constantia" panose="02030602050306030303" pitchFamily="18" charset="0"/>
              </a:rPr>
              <a:t>телятника»</a:t>
            </a: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ИП ГК(Ф)Х Лукашов Виталий Викторович</a:t>
            </a:r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Адрес: 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район, </a:t>
            </a:r>
            <a:r>
              <a:rPr lang="ru-RU" sz="1050" dirty="0" err="1">
                <a:latin typeface="Constantia" panose="02030602050306030303" pitchFamily="18" charset="0"/>
              </a:rPr>
              <a:t>Скребловское</a:t>
            </a:r>
            <a:r>
              <a:rPr lang="ru-RU" sz="1050" dirty="0">
                <a:latin typeface="Constantia" panose="02030602050306030303" pitchFamily="18" charset="0"/>
              </a:rPr>
              <a:t> сельское поселение, </a:t>
            </a:r>
            <a:r>
              <a:rPr lang="ru-RU" sz="1050" dirty="0" err="1">
                <a:latin typeface="Constantia" panose="02030602050306030303" pitchFamily="18" charset="0"/>
              </a:rPr>
              <a:t>д.Брод</a:t>
            </a:r>
            <a:r>
              <a:rPr lang="ru-RU" sz="1050" dirty="0">
                <a:latin typeface="Constantia" panose="02030602050306030303" pitchFamily="18" charset="0"/>
              </a:rPr>
              <a:t>.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«Сад многолетних плодовых культур</a:t>
            </a:r>
            <a:r>
              <a:rPr lang="ru-RU" sz="1050" dirty="0" smtClean="0">
                <a:latin typeface="Constantia" panose="02030602050306030303" pitchFamily="18" charset="0"/>
              </a:rPr>
              <a:t>».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___________________________________________</a:t>
            </a:r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dirty="0" smtClean="0">
                <a:latin typeface="Constantia" panose="02030602050306030303" pitchFamily="18" charset="0"/>
              </a:rPr>
              <a:t>* реализованные проекты </a:t>
            </a:r>
            <a:r>
              <a:rPr lang="ru-RU" sz="1050" smtClean="0">
                <a:latin typeface="Constantia" panose="02030602050306030303" pitchFamily="18" charset="0"/>
              </a:rPr>
              <a:t>за 2018-2021 </a:t>
            </a:r>
            <a:r>
              <a:rPr lang="ru-RU" sz="1050" dirty="0" smtClean="0">
                <a:latin typeface="Constantia" panose="02030602050306030303" pitchFamily="18" charset="0"/>
              </a:rPr>
              <a:t>годы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В </a:t>
            </a:r>
            <a:r>
              <a:rPr lang="ru-RU" sz="1300" b="1" i="1" u="sng" dirty="0">
                <a:latin typeface="Constantia" panose="02030602050306030303" pitchFamily="18" charset="0"/>
                <a:cs typeface="Times New Roman" pitchFamily="18" charset="0"/>
              </a:rPr>
              <a:t>СТАДИИ РЕАЛИЗАЦИИ</a:t>
            </a:r>
            <a:r>
              <a:rPr lang="ru-RU" sz="1300" b="1" i="1" u="sng" dirty="0" smtClean="0">
                <a:latin typeface="Constantia" panose="02030602050306030303" pitchFamily="18" charset="0"/>
                <a:cs typeface="Times New Roman" pitchFamily="18" charset="0"/>
              </a:rPr>
              <a:t>:</a:t>
            </a:r>
          </a:p>
          <a:p>
            <a:pPr marL="87312" algn="ctr"/>
            <a:endParaRPr lang="ru-RU" sz="1300" b="1" i="1" u="sng" dirty="0">
              <a:latin typeface="Constantia" panose="02030602050306030303" pitchFamily="18" charset="0"/>
              <a:cs typeface="Times New Roman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ООО «ИДАВАНГ Луга»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  свинофермы   на 3 450 свиноматок, производственной мощностью 98 000 товарных свиней в год».</a:t>
            </a:r>
          </a:p>
          <a:p>
            <a:pPr marL="87312" algn="just"/>
            <a:endParaRPr lang="ru-RU" sz="1050" b="1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АО «ПЛЕМЕННОЙ ЗАВОД «РАПТИ»</a:t>
            </a:r>
          </a:p>
          <a:p>
            <a:pPr marL="87312" algn="just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коровника на 432 головы дойного стада с системой добровольного доения </a:t>
            </a:r>
            <a:r>
              <a:rPr lang="en-US" sz="1050" dirty="0">
                <a:latin typeface="Constantia" panose="02030602050306030303" pitchFamily="18" charset="0"/>
              </a:rPr>
              <a:t>VMS </a:t>
            </a:r>
            <a:r>
              <a:rPr lang="en-US" sz="1050" dirty="0" smtClean="0">
                <a:latin typeface="Constantia" panose="02030602050306030303" pitchFamily="18" charset="0"/>
              </a:rPr>
              <a:t>V300</a:t>
            </a:r>
            <a:r>
              <a:rPr lang="ru-RU" sz="1050" dirty="0">
                <a:latin typeface="Constantia" panose="02030602050306030303" pitchFamily="18" charset="0"/>
              </a:rPr>
              <a:t>».</a:t>
            </a:r>
          </a:p>
          <a:p>
            <a:pPr marL="87312" algn="just"/>
            <a:endParaRPr lang="ru-RU" sz="1050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ЗАО ПЗ «БУГРЫ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»</a:t>
            </a:r>
          </a:p>
          <a:p>
            <a:pPr marL="87312" algn="ctr"/>
            <a:r>
              <a:rPr lang="ru-RU" sz="1050" dirty="0">
                <a:latin typeface="Constantia" panose="02030602050306030303" pitchFamily="18" charset="0"/>
              </a:rPr>
              <a:t>Инвестиционный проект «Строительство молочной фермы на 3 000 голов дойного стада».</a:t>
            </a:r>
          </a:p>
          <a:p>
            <a:pPr marL="87312" algn="ctr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u="sng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ctr"/>
            <a:endParaRPr lang="ru-RU" sz="1050" b="1" dirty="0" smtClean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ctr"/>
            <a:endParaRPr lang="ru-RU" sz="105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 marL="87312" algn="just"/>
            <a:endParaRPr lang="ru-RU" sz="1050" dirty="0">
              <a:latin typeface="Constantia" panose="02030602050306030303" pitchFamily="18" charset="0"/>
            </a:endParaRPr>
          </a:p>
          <a:p>
            <a:pPr marL="87312" algn="just"/>
            <a:endParaRPr lang="ru-RU" sz="1050" dirty="0" smtClean="0">
              <a:latin typeface="Constantia" panose="02030602050306030303" pitchFamily="18" charset="0"/>
            </a:endParaRPr>
          </a:p>
          <a:p>
            <a:pPr marL="87312" algn="just"/>
            <a:endParaRPr lang="ru-RU" sz="1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813690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ИНВЕСТИЦИОННЫЙ КЛИМАТ</a:t>
            </a:r>
          </a:p>
          <a:p>
            <a:pPr indent="-228600" algn="ctr"/>
            <a:endParaRPr lang="ru-RU" sz="1400" b="1" dirty="0" smtClean="0">
              <a:latin typeface="Constantia" panose="02030602050306030303" pitchFamily="18" charset="0"/>
            </a:endParaRPr>
          </a:p>
          <a:p>
            <a:pPr indent="-228600" algn="just"/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целях</a:t>
            </a:r>
            <a:r>
              <a:rPr lang="ru-RU" sz="1400" i="1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Constantia" panose="02030602050306030303" pitchFamily="18" charset="0"/>
                <a:cs typeface="Arial" panose="020B0604020202020204" pitchFamily="34" charset="0"/>
              </a:rPr>
              <a:t>улучшения инвестиционного климата:</a:t>
            </a:r>
          </a:p>
          <a:p>
            <a:pPr marL="285750" indent="-2857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i="1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Лужском районе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решена  проблема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по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электроснабжению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продолжается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строительство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межпоселковых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газопроводов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ведется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база муниципального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имущества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(перечень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опубликован на официальном сайте администрации </a:t>
            </a:r>
            <a:r>
              <a:rPr lang="ru-RU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en-US" sz="1200" u="sng" dirty="0">
                <a:latin typeface="Constantia" panose="02030602050306030303" pitchFamily="18" charset="0"/>
                <a:cs typeface="Arial" panose="020B0604020202020204" pitchFamily="34" charset="0"/>
              </a:rPr>
              <a:t>http://luga.ru/economika/busines/podd/perechenimi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сформированы инвестиционные площадки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(информация учтена в интегрированной региональной  информационной системе «Инвестиционное развитие территории Ленинградской области» (ИРИС) и на сайте администрации </a:t>
            </a:r>
            <a:r>
              <a:rPr lang="ru-RU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</a:t>
            </a:r>
            <a:r>
              <a:rPr lang="en-US" sz="1200" u="sng" dirty="0">
                <a:latin typeface="Constantia" panose="02030602050306030303" pitchFamily="18" charset="0"/>
                <a:cs typeface="Arial" panose="020B0604020202020204" pitchFamily="34" charset="0"/>
              </a:rPr>
              <a:t>://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www.luga.ru/investors/investplo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  <a:endParaRPr lang="ru-RU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тверждена Инвестиционная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декларация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Constantia" panose="02030602050306030303" pitchFamily="18" charset="0"/>
                <a:cs typeface="Arial" panose="020B0604020202020204" pitchFamily="34" charset="0"/>
              </a:rPr>
              <a:t>Лужского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 муниципального района (</a:t>
            </a:r>
            <a:r>
              <a:rPr lang="en-US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http://www.luga.ru/investors/NPA</a:t>
            </a:r>
            <a:r>
              <a:rPr lang="ru-RU" sz="1200" u="sng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оказание 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государственных и муниципальных услуг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по принципу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«одного окна»  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в филиале «Лужский» Государственного бюджетного учреждения Ленинградской области «Многофункциональный центр предоставления государственных и муниципальных услуг» (единый 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тел. </a:t>
            </a:r>
            <a:r>
              <a:rPr lang="ru-RU" sz="1200" dirty="0">
                <a:latin typeface="Book Antiqua" panose="02040602050305030304" pitchFamily="18" charset="0"/>
                <a:cs typeface="Arial" panose="020B0604020202020204" pitchFamily="34" charset="0"/>
              </a:rPr>
              <a:t>8-800-301-47-47,</a:t>
            </a: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Constantia" panose="02030602050306030303" pitchFamily="18" charset="0"/>
                <a:cs typeface="Arial" panose="020B0604020202020204" pitchFamily="34" charset="0"/>
                <a:hlinkClick r:id="rId2"/>
              </a:rPr>
              <a:t>www.mfc47.ru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ф</a:t>
            </a:r>
            <a:r>
              <a:rPr lang="ru-RU" sz="1200" dirty="0" smtClean="0">
                <a:latin typeface="Constantia" panose="02030602050306030303" pitchFamily="18" charset="0"/>
                <a:cs typeface="Arial" panose="020B0604020202020204" pitchFamily="34" charset="0"/>
              </a:rPr>
              <a:t>ункционирует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координационный совет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по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инвестиционной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деятельности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onstantia" panose="02030602050306030303" pitchFamily="18" charset="0"/>
                <a:cs typeface="Arial" panose="020B0604020202020204" pitchFamily="34" charset="0"/>
              </a:rPr>
              <a:t>проводится </a:t>
            </a:r>
            <a:r>
              <a:rPr lang="ru-RU" sz="1200" b="1" dirty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оценка регулирующего воздействия нормативно-правовых </a:t>
            </a:r>
            <a:r>
              <a:rPr lang="ru-RU" sz="12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актов</a:t>
            </a:r>
            <a:endParaRPr lang="ru-RU" sz="1200" dirty="0" smtClean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u="sng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71080"/>
            <a:ext cx="33483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 smtClean="0">
              <a:latin typeface="Book Antiqua" panose="0204060205030503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Ленинградская область, Лужский район, город Луга, Ленинградское шоссе. 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47:29:0352001:1195.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га.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муниципальная.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 энергетики, транспорта, связи, радиовещания, телевидения, информатики, земли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indent="-22860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деятельности, земли обороны, безопасности и земли иного специального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подключение.</a:t>
            </a:r>
          </a:p>
          <a:p>
            <a:pPr indent="-228600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24" y="1772816"/>
            <a:ext cx="4830082" cy="374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5296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ПЛОЩАДКИ</a:t>
            </a:r>
            <a:endParaRPr lang="ru-RU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400" b="1" i="1" dirty="0">
                <a:latin typeface="Book Antiqua" panose="02040602050305030304" pitchFamily="18" charset="0"/>
              </a:rPr>
              <a:t>Инвестиционная площадка </a:t>
            </a:r>
            <a:r>
              <a:rPr lang="ru-RU" sz="1400" b="1" i="1" dirty="0" smtClean="0">
                <a:latin typeface="Book Antiqua" panose="02040602050305030304" pitchFamily="18" charset="0"/>
              </a:rPr>
              <a:t>№ 1 </a:t>
            </a:r>
            <a:r>
              <a:rPr lang="ru-RU" sz="1400" b="1" i="1" dirty="0">
                <a:latin typeface="Book Antiqua" panose="02040602050305030304" pitchFamily="18" charset="0"/>
              </a:rPr>
              <a:t>«Земельный участок г. Луга, Ленинградское шоссе»</a:t>
            </a:r>
          </a:p>
        </p:txBody>
      </p:sp>
    </p:spTree>
    <p:extLst>
      <p:ext uri="{BB962C8B-B14F-4D97-AF65-F5344CB8AC3E}">
        <p14:creationId xmlns:p14="http://schemas.microsoft.com/office/powerpoint/2010/main" val="11217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68760"/>
            <a:ext cx="334837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Луга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Ленинградское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г. Луга, Ленинградское шоссе, 21»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867718"/>
            <a:ext cx="37242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556" y="1268760"/>
            <a:ext cx="334837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район,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Мшинское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поселение, южнее пос.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Мшинская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западу от автомобильной дороги Санкт-Петербург – Псков – Пустошка – Невель – граница с Республикой Беларусь у дороги на деревню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Пехенец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га.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поселений (земли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ru-RU" sz="1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возможно подключение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0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indent="-228600"/>
            <a:endParaRPr lang="ru-RU" sz="1400" b="1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86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ctr"/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ИНВЕСТИЦИОННЫЕ ПЛОЩАДКИ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908720"/>
            <a:ext cx="8142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площадка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«Земельный участок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Пехенец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16" y="630932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Полный перечень инвестиционных площадок  http://www.luga.ru/investors/investplo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16046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1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24744"/>
            <a:ext cx="5976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lvl="0" algn="ctr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обл., г. Луга, пр. Кирова, д. 73,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2-23-06, факс: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2-21-59,</a:t>
            </a:r>
          </a:p>
          <a:p>
            <a:pPr lvl="0" algn="ctr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 admin@adm.luga.ru ,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admluga@yandex.ru</a:t>
            </a:r>
          </a:p>
          <a:p>
            <a:pPr lvl="0" algn="ctr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www.luga.ru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по управлению муниципальным имуществом администрации </a:t>
            </a:r>
          </a:p>
          <a:p>
            <a:pPr algn="ctr">
              <a:defRPr/>
            </a:pP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102, 105,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(81372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 2-37-75 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kumiluga@yandex.ru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экономического развития и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инвестиционной деятельности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Ленинградской области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188230,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область, г. Луга, пр. Кирова,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73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47,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39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 (81372) 2-86-06,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8 (81372) 2-29-08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т./ф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8 (81372)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2-29-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08,</a:t>
            </a:r>
          </a:p>
          <a:p>
            <a:pPr marL="45720" indent="0" algn="ctr" defTabSz="338138"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ekonluga@yandex.ru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поддержки развития экономики и предпринимательства </a:t>
            </a:r>
          </a:p>
          <a:p>
            <a:pPr algn="ctr"/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Лужского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района «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Социально-деловой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Центр»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188230, Ленинградская область, г. Луга пр. Кирова,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д. 56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./ ф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 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81372) 4-19-24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 (81372) 2-27-74, 8 (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952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379-77-10,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sdc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luga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algn="ctr" defTabSz="338138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ГКУ  «Агентство экономического развития Ленинградской области»</a:t>
            </a:r>
          </a:p>
          <a:p>
            <a:pPr marL="45720" algn="ctr" defTabSz="338138"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195112, Санкт-Петербург,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Малоохтинский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пр., д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64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лит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Б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 оф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402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8(812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644-01-23,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www.lenoblinvest.ru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ctr" defTabSz="338138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4988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 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РАЙОНЕ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И СПОРТИВНЫЙ ПОТЕНЦИАЛ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8681" y="476672"/>
            <a:ext cx="6696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2302"/>
            <a:ext cx="2649866" cy="176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3660" y="58052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>
                <a:latin typeface="Constantia" panose="02030602050306030303" pitchFamily="18" charset="0"/>
              </a:rPr>
              <a:t>Намлиев</a:t>
            </a:r>
            <a:r>
              <a:rPr lang="ru-RU" sz="1000" i="1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Юрий Владимирович</a:t>
            </a:r>
          </a:p>
          <a:p>
            <a:r>
              <a:rPr lang="ru-RU" sz="1000" i="1" dirty="0">
                <a:latin typeface="Constantia" panose="02030602050306030303" pitchFamily="18" charset="0"/>
              </a:rPr>
              <a:t>Г</a:t>
            </a:r>
            <a:r>
              <a:rPr lang="ru-RU" sz="1000" i="1" dirty="0" smtClean="0">
                <a:latin typeface="Constantia" panose="02030602050306030303" pitchFamily="18" charset="0"/>
              </a:rPr>
              <a:t>лава администрации 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Лужского муниципального района</a:t>
            </a:r>
            <a:endParaRPr lang="ru-RU" sz="1000" i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811516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</a:rPr>
              <a:t>«Инвестиционный паспорт </a:t>
            </a:r>
            <a:r>
              <a:rPr lang="ru-RU" sz="1400" dirty="0" err="1" smtClean="0">
                <a:latin typeface="Constantia" panose="02030602050306030303" pitchFamily="18" charset="0"/>
              </a:rPr>
              <a:t>Лужского</a:t>
            </a:r>
            <a:r>
              <a:rPr lang="ru-RU" sz="1400" dirty="0" smtClean="0">
                <a:latin typeface="Constantia" panose="02030602050306030303" pitchFamily="18" charset="0"/>
              </a:rPr>
              <a:t> муниципального района представляет собой информационный материал, направленный на создание  продуктивной основы диалога местной власти и инвестора</a:t>
            </a:r>
            <a:r>
              <a:rPr lang="ru-RU" sz="1400" dirty="0">
                <a:latin typeface="Constantia" panose="02030602050306030303" pitchFamily="18" charset="0"/>
              </a:rPr>
              <a:t>.</a:t>
            </a:r>
            <a:r>
              <a:rPr lang="ru-RU" sz="1400" dirty="0" smtClean="0">
                <a:latin typeface="Constantia" panose="02030602050306030303" pitchFamily="18" charset="0"/>
              </a:rPr>
              <a:t> Он позволяет оценить уникальный инвестиционный потенциал и привлекательность ресурсов района. Нашими основными задачами являются развитие </a:t>
            </a:r>
            <a:r>
              <a:rPr lang="ru-RU" sz="1400" dirty="0">
                <a:latin typeface="Constantia" panose="02030602050306030303" pitchFamily="18" charset="0"/>
              </a:rPr>
              <a:t>нашего района и повышение качества жизни граждан. Для этого </a:t>
            </a:r>
            <a:r>
              <a:rPr lang="ru-RU" sz="1400" dirty="0" smtClean="0">
                <a:latin typeface="Constantia" panose="02030602050306030303" pitchFamily="18" charset="0"/>
              </a:rPr>
              <a:t>необходимо обеспечить повышение </a:t>
            </a:r>
            <a:r>
              <a:rPr lang="ru-RU" sz="1400" dirty="0">
                <a:latin typeface="Constantia" panose="02030602050306030303" pitchFamily="18" charset="0"/>
              </a:rPr>
              <a:t>эффективности нашей </a:t>
            </a:r>
            <a:r>
              <a:rPr lang="ru-RU" sz="1400" dirty="0" smtClean="0">
                <a:latin typeface="Constantia" panose="02030602050306030303" pitchFamily="18" charset="0"/>
              </a:rPr>
              <a:t>экономики»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7" y="582303"/>
            <a:ext cx="5118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Лужский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район Ленинградской области – территория с достаточным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 экологическим и ресурсным потенциалом, обладающая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инвестиционной привлекательностью </a:t>
            </a:r>
            <a:r>
              <a:rPr lang="ru-RU" sz="1400" dirty="0">
                <a:latin typeface="Constantia" panose="02030602050306030303" pitchFamily="18" charset="0"/>
                <a:cs typeface="Times New Roman" pitchFamily="18" charset="0"/>
              </a:rPr>
              <a:t>для дальнейшего экономического и социального </a:t>
            </a:r>
            <a:r>
              <a:rPr lang="ru-RU" sz="1400" dirty="0" smtClean="0">
                <a:latin typeface="Constantia" panose="02030602050306030303" pitchFamily="18" charset="0"/>
                <a:cs typeface="Times New Roman" pitchFamily="18" charset="0"/>
              </a:rPr>
              <a:t>развития»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420888"/>
            <a:ext cx="257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Constantia" panose="02030602050306030303" pitchFamily="18" charset="0"/>
              </a:rPr>
              <a:t>Иванов </a:t>
            </a:r>
            <a:endParaRPr lang="ru-RU" sz="1000" i="1" dirty="0" smtClean="0">
              <a:latin typeface="Constantia" panose="02030602050306030303" pitchFamily="18" charset="0"/>
            </a:endParaRPr>
          </a:p>
          <a:p>
            <a:r>
              <a:rPr lang="ru-RU" sz="1000" i="1" dirty="0" smtClean="0">
                <a:latin typeface="Constantia" panose="02030602050306030303" pitchFamily="18" charset="0"/>
              </a:rPr>
              <a:t>Андрей Владимирович</a:t>
            </a:r>
          </a:p>
          <a:p>
            <a:r>
              <a:rPr lang="ru-RU" sz="1000" i="1" dirty="0" smtClean="0">
                <a:latin typeface="Constantia" panose="02030602050306030303" pitchFamily="18" charset="0"/>
              </a:rPr>
              <a:t>Глава </a:t>
            </a:r>
            <a:r>
              <a:rPr lang="ru-RU" sz="1000" i="1" dirty="0">
                <a:latin typeface="Constantia" panose="02030602050306030303" pitchFamily="18" charset="0"/>
              </a:rPr>
              <a:t>Лужского муниципального района</a:t>
            </a:r>
            <a: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  <a:t/>
            </a:r>
            <a:br>
              <a:rPr lang="ru-RU" sz="10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ru-RU" sz="1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11516"/>
            <a:ext cx="295182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476672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cap="al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КОНКУРЕНТНЫЕ </a:t>
            </a:r>
            <a:r>
              <a:rPr lang="ru-RU" sz="2200" b="1" i="1" cap="all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ПРЕИМУЩЕСТВА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484" y="1378350"/>
            <a:ext cx="3384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Г</a:t>
            </a:r>
            <a:r>
              <a:rPr lang="ru-RU" b="1" u="sng" dirty="0" smtClean="0">
                <a:latin typeface="Constantia" panose="02030602050306030303" pitchFamily="18" charset="0"/>
              </a:rPr>
              <a:t>еографическое </a:t>
            </a:r>
            <a:r>
              <a:rPr lang="ru-RU" b="1" u="sng" dirty="0">
                <a:latin typeface="Constantia" panose="02030602050306030303" pitchFamily="18" charset="0"/>
              </a:rPr>
              <a:t>положение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</a:rPr>
              <a:t>Лужский район - один из крупных районов, </a:t>
            </a:r>
            <a:r>
              <a:rPr lang="ru-RU" sz="1200" dirty="0" smtClean="0">
                <a:latin typeface="Constantia" panose="02030602050306030303" pitchFamily="18" charset="0"/>
              </a:rPr>
              <a:t>расположенный на юге Ленинградской области. </a:t>
            </a:r>
            <a:r>
              <a:rPr lang="ru-RU" sz="1200" dirty="0">
                <a:latin typeface="Constantia" panose="02030602050306030303" pitchFamily="18" charset="0"/>
              </a:rPr>
              <a:t>Находится на </a:t>
            </a:r>
            <a:r>
              <a:rPr lang="ru-RU" sz="1200" dirty="0" smtClean="0">
                <a:latin typeface="Constantia" panose="02030602050306030303" pitchFamily="18" charset="0"/>
              </a:rPr>
              <a:t>реке Луге</a:t>
            </a:r>
            <a:r>
              <a:rPr lang="ru-RU" sz="1200" dirty="0">
                <a:latin typeface="Constantia" panose="02030602050306030303" pitchFamily="18" charset="0"/>
              </a:rPr>
              <a:t> в </a:t>
            </a:r>
            <a:r>
              <a:rPr lang="ru-RU" sz="1200" dirty="0">
                <a:latin typeface="Book Antiqua" panose="02040602050305030304" pitchFamily="18" charset="0"/>
              </a:rPr>
              <a:t>147</a:t>
            </a:r>
            <a:r>
              <a:rPr lang="ru-RU" sz="1200" dirty="0"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км</a:t>
            </a:r>
            <a:r>
              <a:rPr lang="ru-RU" sz="1200" dirty="0">
                <a:latin typeface="Constantia" panose="02030602050306030303" pitchFamily="18" charset="0"/>
              </a:rPr>
              <a:t> к югу от Санкт-Петербурга.</a:t>
            </a:r>
            <a:r>
              <a:rPr lang="ru-RU" sz="1400" dirty="0">
                <a:latin typeface="Constantia" panose="02030602050306030303" pitchFamily="18" charset="0"/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706" y="4077072"/>
            <a:ext cx="3829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Б</a:t>
            </a:r>
            <a:r>
              <a:rPr lang="ru-RU" b="1" u="sng" dirty="0" smtClean="0">
                <a:latin typeface="Constantia" panose="02030602050306030303" pitchFamily="18" charset="0"/>
              </a:rPr>
              <a:t>лагоприятные</a:t>
            </a:r>
            <a:r>
              <a:rPr lang="ru-RU" b="1" u="sng" dirty="0">
                <a:latin typeface="Constantia" panose="02030602050306030303" pitchFamily="18" charset="0"/>
              </a:rPr>
              <a:t> климатические</a:t>
            </a:r>
            <a:br>
              <a:rPr lang="ru-RU" b="1" u="sng" dirty="0">
                <a:latin typeface="Constantia" panose="02030602050306030303" pitchFamily="18" charset="0"/>
              </a:rPr>
            </a:br>
            <a:r>
              <a:rPr lang="ru-RU" b="1" u="sng" dirty="0">
                <a:latin typeface="Constantia" panose="02030602050306030303" pitchFamily="18" charset="0"/>
              </a:rPr>
              <a:t> условия</a:t>
            </a:r>
          </a:p>
          <a:p>
            <a:pPr algn="just"/>
            <a:r>
              <a:rPr lang="ru-RU" sz="1200" dirty="0" smtClean="0">
                <a:latin typeface="Constantia" panose="02030602050306030303" pitchFamily="18" charset="0"/>
              </a:rPr>
              <a:t>Климат </a:t>
            </a:r>
            <a:r>
              <a:rPr lang="ru-RU" sz="1200" dirty="0">
                <a:latin typeface="Constantia" panose="02030602050306030303" pitchFamily="18" charset="0"/>
              </a:rPr>
              <a:t>Луги немного более континентальный, чем в среднем по области: здесь меньше </a:t>
            </a:r>
            <a:r>
              <a:rPr lang="ru-RU" sz="1200" dirty="0" smtClean="0">
                <a:latin typeface="Constantia" panose="02030602050306030303" pitchFamily="18" charset="0"/>
              </a:rPr>
              <a:t>осадков, на </a:t>
            </a:r>
            <a:r>
              <a:rPr lang="ru-RU" sz="1200" dirty="0">
                <a:latin typeface="Book Antiqua" panose="02040602050305030304" pitchFamily="18" charset="0"/>
              </a:rPr>
              <a:t>20-40</a:t>
            </a:r>
            <a:r>
              <a:rPr lang="ru-RU" sz="1200" dirty="0">
                <a:latin typeface="Constantia" panose="02030602050306030303" pitchFamily="18" charset="0"/>
              </a:rPr>
              <a:t> ясных дней в году больше. Именно поэтому Лугу называют «северным Крымом». </a:t>
            </a:r>
            <a:r>
              <a:rPr lang="ru-RU" sz="1200" dirty="0" smtClean="0">
                <a:latin typeface="Constantia" panose="02030602050306030303" pitchFamily="18" charset="0"/>
              </a:rPr>
              <a:t>Температурный режим от −</a:t>
            </a:r>
            <a:r>
              <a:rPr lang="ru-RU" sz="1200" dirty="0" smtClean="0">
                <a:latin typeface="Book Antiqua" panose="02040602050305030304" pitchFamily="18" charset="0"/>
              </a:rPr>
              <a:t>39 °C до +39</a:t>
            </a:r>
            <a:r>
              <a:rPr lang="ru-RU" sz="1200" dirty="0" smtClean="0">
                <a:latin typeface="Constantia" panose="02030602050306030303" pitchFamily="18" charset="0"/>
              </a:rPr>
              <a:t> °C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844" y="137835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anose="02030602050306030303" pitchFamily="18" charset="0"/>
              </a:rPr>
              <a:t>К</a:t>
            </a:r>
            <a:r>
              <a:rPr lang="ru-RU" b="1" u="sng" dirty="0" smtClean="0">
                <a:latin typeface="Constantia" panose="02030602050306030303" pitchFamily="18" charset="0"/>
              </a:rPr>
              <a:t>рупный</a:t>
            </a:r>
            <a:r>
              <a:rPr lang="ru-RU" b="1" u="sng" dirty="0">
                <a:latin typeface="Constantia" panose="02030602050306030303" pitchFamily="18" charset="0"/>
              </a:rPr>
              <a:t> транспортный узел</a:t>
            </a:r>
          </a:p>
          <a:p>
            <a:pPr algn="just"/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Через территорию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 района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проходит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автотрасса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Е-95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«Европейский маршрут» (связывает Ленинградскую и Псковскую области РФ, Белоруссию, Украину и Турцию), дороги общего пользования регионального значения: трасса Толмачёво – автодорога «Нарва», соединяющая Киевское шоссе (трассу «Псков»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Р-23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E-95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) </a:t>
            </a:r>
            <a:r>
              <a:rPr lang="ru-RU" sz="1200">
                <a:latin typeface="Constantia" panose="02030602050306030303" pitchFamily="18" charset="0"/>
                <a:ea typeface="Calibri" panose="020F0502020204030204" pitchFamily="34" charset="0"/>
              </a:rPr>
              <a:t>и </a:t>
            </a:r>
            <a:r>
              <a:rPr lang="ru-RU" sz="1200" smtClean="0">
                <a:latin typeface="Constantia" panose="02030602050306030303" pitchFamily="18" charset="0"/>
                <a:ea typeface="Calibri" panose="020F0502020204030204" pitchFamily="34" charset="0"/>
              </a:rPr>
              <a:t>Таллиннское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шоссе (трассу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А-180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«Нарва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</a:rPr>
              <a:t>» </a:t>
            </a:r>
            <a:r>
              <a:rPr lang="ru-RU" sz="1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E-20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</a:rPr>
              <a:t>), а также региональная трасса «Луга – Великий Новгород», которая является частью перспективного маршрута «Усть-Луга – Великий Новгород – Москва»</a:t>
            </a:r>
            <a:endParaRPr lang="ru-RU" sz="1200" dirty="0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38" y="3794491"/>
            <a:ext cx="3771056" cy="25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6311871"/>
            <a:ext cx="80153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pt-BR" sz="800" dirty="0">
                <a:latin typeface="Constantia" panose="02030602050306030303" pitchFamily="18" charset="0"/>
                <a:cs typeface="Arial" panose="020B0604020202020204" pitchFamily="34" charset="0"/>
              </a:rPr>
              <a:t>&lt;a href="https://www.freepik.com/free-photo/still-life-illustrating-ethics-concept_26407528.htm#query=%D0%BA%D0%BE%D0%BD%D0%BA%D1%83%D1%80%D0%B5%D0%BD%D1%82%D0%BD%D1%8B%D0%B5%20%D0%BF%D1%80%D0%B5%D0%B8%D0%BC%D1%83%D1%89%D0%B5%D1%81%D1%82%D0%B2%D0%B0&amp;position=0&amp;from_view=search&amp;track=ais"&gt;Freepik&lt;/a&gt;</a:t>
            </a:r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14 муниципальных </a:t>
            </a:r>
            <a:r>
              <a:rPr lang="ru-RU" sz="2400" b="1" i="1" cap="all" dirty="0">
                <a:solidFill>
                  <a:srgbClr val="0070C0"/>
                </a:solidFill>
                <a:latin typeface="Book Antiqua" panose="02040602050305030304" pitchFamily="18" charset="0"/>
              </a:rPr>
              <a:t>образований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2699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Book Antiqua" panose="02040602050305030304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городских 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Лужское 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Толмачевское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endParaRPr lang="ru-RU" i="1" dirty="0">
              <a:latin typeface="Constantia" panose="02030602050306030303" pitchFamily="18" charset="0"/>
            </a:endParaRP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12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сельских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Володарское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Волошовское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Дзержинское</a:t>
            </a: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Заклинское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Мшинское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Оредежское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Осьминское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Ретюнское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 err="1" smtClean="0">
                <a:latin typeface="Constantia" panose="02030602050306030303" pitchFamily="18" charset="0"/>
              </a:rPr>
              <a:t>Серебрянское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Скребловское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err="1" smtClean="0">
                <a:latin typeface="Constantia" panose="02030602050306030303" pitchFamily="18" charset="0"/>
              </a:rPr>
              <a:t>Торковичское</a:t>
            </a:r>
            <a:endParaRPr lang="ru-RU" dirty="0" smtClean="0">
              <a:latin typeface="Constantia" panose="02030602050306030303" pitchFamily="18" charset="0"/>
            </a:endParaRPr>
          </a:p>
          <a:p>
            <a:pPr algn="r"/>
            <a:r>
              <a:rPr lang="ru-RU" dirty="0" smtClean="0">
                <a:latin typeface="Constantia" panose="02030602050306030303" pitchFamily="18" charset="0"/>
              </a:rPr>
              <a:t> Ям-</a:t>
            </a:r>
            <a:r>
              <a:rPr lang="ru-RU" dirty="0" err="1" smtClean="0">
                <a:latin typeface="Constantia" panose="02030602050306030303" pitchFamily="18" charset="0"/>
              </a:rPr>
              <a:t>Тесовское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6155"/>
            <a:ext cx="5544616" cy="39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3609" y="1052736"/>
            <a:ext cx="7272808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600" b="1" i="1" u="sng" dirty="0" smtClean="0">
              <a:solidFill>
                <a:schemeClr val="accent6"/>
              </a:solidFill>
              <a:latin typeface="Book Antiqua" panose="020406020503050303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сентябрь</a:t>
            </a:r>
            <a:endParaRPr lang="ru-RU" sz="1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1927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год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Основан </a:t>
            </a: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Административный центр - Луга</a:t>
            </a:r>
          </a:p>
          <a:p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dirty="0" smtClean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600644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га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Территория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района 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Занимает 5-е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место по площади среди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районов Ленинградской области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район на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севере граничит с Гатчинским, на востоке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Тосненским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западе со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Сланцевским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на северо-западе с </a:t>
            </a:r>
            <a:r>
              <a:rPr lang="ru-RU" sz="1200" dirty="0" err="1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Волосовским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муниципальными районами,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юго-востоке с Новгородской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областью,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юго-западе - с Псковской областью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endParaRPr lang="ru-RU" sz="1000" b="1" dirty="0">
              <a:latin typeface="Constantia" panose="02030602050306030303" pitchFamily="18" charset="0"/>
            </a:endParaRPr>
          </a:p>
          <a:p>
            <a:endParaRPr lang="ru-RU" sz="1000" b="1" dirty="0" smtClean="0">
              <a:latin typeface="Constantia" panose="02030602050306030303" pitchFamily="18" charset="0"/>
            </a:endParaRPr>
          </a:p>
          <a:p>
            <a:r>
              <a:rPr lang="ru-RU" sz="1200" b="1" dirty="0" smtClean="0">
                <a:latin typeface="Book Antiqua" panose="0204060205030503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67 523 </a:t>
            </a: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человека</a:t>
            </a:r>
          </a:p>
          <a:p>
            <a:r>
              <a:rPr lang="ru-RU" sz="1200" dirty="0" smtClean="0">
                <a:latin typeface="Constantia" panose="02030602050306030303" pitchFamily="18" charset="0"/>
              </a:rPr>
              <a:t>Численность постоянного населения Лужского района на </a:t>
            </a:r>
            <a:r>
              <a:rPr lang="ru-RU" sz="1200" dirty="0" smtClean="0">
                <a:latin typeface="Book Antiqua" panose="02040602050305030304" pitchFamily="18" charset="0"/>
              </a:rPr>
              <a:t>01.01.2023</a:t>
            </a:r>
            <a:r>
              <a:rPr lang="ru-RU" sz="1200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38 127</a:t>
            </a:r>
            <a:r>
              <a:rPr lang="ru-RU" sz="1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</a:rPr>
              <a:t>городских жителей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37 536</a:t>
            </a:r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</a:rPr>
              <a:t>  </a:t>
            </a:r>
            <a:r>
              <a:rPr lang="ru-RU" sz="1200" dirty="0" smtClean="0">
                <a:latin typeface="Constantia" panose="02030602050306030303" pitchFamily="18" charset="0"/>
              </a:rPr>
              <a:t>сельских жителей</a:t>
            </a:r>
          </a:p>
          <a:p>
            <a:endParaRPr lang="ru-RU" sz="1200" b="1" i="1" dirty="0">
              <a:latin typeface="Book Antiqua" panose="02040602050305030304" pitchFamily="18" charset="0"/>
            </a:endParaRPr>
          </a:p>
          <a:p>
            <a:endParaRPr lang="ru-RU" sz="1200" b="1" i="1" dirty="0" smtClean="0">
              <a:latin typeface="Book Antiqua" panose="02040602050305030304" pitchFamily="18" charset="0"/>
            </a:endParaRPr>
          </a:p>
          <a:p>
            <a:endParaRPr lang="ru-RU" sz="1200" b="1" i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</a:t>
            </a:r>
            <a:r>
              <a:rPr lang="ru-RU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РАЙОН - </a:t>
            </a:r>
            <a:r>
              <a:rPr lang="ru-RU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ОДИН ИЗ КРУПНЫХ РАЙОНОВ ЛЕНИНГРАДСКОЙ ОБЛАСТИ</a:t>
            </a:r>
            <a:endParaRPr lang="ru-RU" sz="1400" b="1" i="1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65945" y="548680"/>
            <a:ext cx="28680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ЛУЖСКИЙ РАЙОН</a:t>
            </a:r>
            <a:endParaRPr lang="ru-RU" sz="22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24744"/>
            <a:ext cx="835292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Лужский район является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крупных районов, расположенный на юге Ленинградской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 </a:t>
            </a:r>
          </a:p>
          <a:p>
            <a:pPr algn="just">
              <a:spcAft>
                <a:spcPts val="800"/>
              </a:spcAft>
            </a:pP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Лужский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богат водными ресурсами, что делает его привлекательным для любителей всех видов водного туризма. В районе насчитывается около </a:t>
            </a:r>
            <a:r>
              <a:rPr lang="ru-RU" sz="1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озер, самыми крупными из которых являются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Самро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Врево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Хвойлово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Антоново,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Сяберо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Череменецкое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крупные реки района Луга и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притоки – </a:t>
            </a: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Оредеж и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Ящера. </a:t>
            </a:r>
            <a:endParaRPr lang="ru-RU" sz="1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прекрасные условия для рыбалки, возможности для занятий водными лыжами,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вейкбордом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удобные заходы в воду для купания с детьми.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района расположен крупнейший в области комплексный федеральный заказник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Мшинское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болото»,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1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 охраняемых природных территорий. 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Яркую красоту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Лужскому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краю предают сохранившиеся с </a:t>
            </a:r>
            <a:r>
              <a:rPr lang="en-US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начала </a:t>
            </a:r>
            <a:r>
              <a:rPr lang="en-US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веков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ландшафтные парки, аллеи и дворянские усадьбы.</a:t>
            </a:r>
          </a:p>
          <a:p>
            <a:pPr algn="just">
              <a:spcAft>
                <a:spcPts val="800"/>
              </a:spcAft>
            </a:pP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городе сохранились здания и строения, которые являются архитектурными памятниками – это уездная управа, городской банк, училище, присутственные места, народная школа, музыкальная школа, здание железнодорожного вокзала.</a:t>
            </a:r>
          </a:p>
          <a:p>
            <a:pPr algn="just">
              <a:spcAft>
                <a:spcPts val="800"/>
              </a:spcAft>
            </a:pPr>
            <a:r>
              <a:rPr lang="ru-RU" sz="12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Обновленная набережная реки Луги стала 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любимых мест отдыха для </a:t>
            </a:r>
            <a:r>
              <a:rPr lang="ru-RU" sz="1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лужан</a:t>
            </a:r>
            <a:r>
              <a:rPr lang="ru-RU" sz="1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гостей города, а также является отправной точкой туристических маршрутов по Луге и ее окрестностям.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25680"/>
            <a:ext cx="467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ПРОМЫШЛЕННОСТЬ</a:t>
            </a:r>
            <a:endParaRPr lang="ru-RU" sz="22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836712"/>
            <a:ext cx="489654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onstantia" panose="02030602050306030303" pitchFamily="18" charset="0"/>
              </a:rPr>
              <a:t>Ведущая роль в экономике района принадлежит промышленному производству</a:t>
            </a:r>
            <a:r>
              <a:rPr lang="ru-RU" sz="1050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sz="1050" dirty="0" smtClean="0">
                <a:latin typeface="Constantia" panose="02030602050306030303" pitchFamily="18" charset="0"/>
              </a:rPr>
              <a:t> </a:t>
            </a:r>
            <a:r>
              <a:rPr lang="ru-RU" sz="1050" dirty="0">
                <a:latin typeface="Constantia" panose="02030602050306030303" pitchFamily="18" charset="0"/>
              </a:rPr>
              <a:t>которое занимает </a:t>
            </a:r>
            <a:r>
              <a:rPr lang="ru-RU" sz="105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66,4 </a:t>
            </a:r>
            <a:r>
              <a:rPr lang="ru-RU" sz="105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%</a:t>
            </a:r>
            <a:r>
              <a:rPr lang="ru-RU" sz="1050" dirty="0">
                <a:latin typeface="Constantia" panose="02030602050306030303" pitchFamily="18" charset="0"/>
              </a:rPr>
              <a:t> от общего объема отгруженной продукции</a:t>
            </a:r>
            <a:r>
              <a:rPr lang="ru-RU" sz="1050" dirty="0" smtClean="0">
                <a:latin typeface="Constantia" panose="02030602050306030303" pitchFamily="18" charset="0"/>
              </a:rPr>
              <a:t>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dirty="0">
                <a:latin typeface="Constantia" panose="02030602050306030303" pitchFamily="18" charset="0"/>
              </a:rPr>
              <a:t> В промышленное производство </a:t>
            </a:r>
            <a:r>
              <a:rPr lang="ru-RU" sz="1050" dirty="0" err="1">
                <a:latin typeface="Constantia" panose="02030602050306030303" pitchFamily="18" charset="0"/>
              </a:rPr>
              <a:t>Лужского</a:t>
            </a:r>
            <a:r>
              <a:rPr lang="ru-RU" sz="1050" dirty="0">
                <a:latin typeface="Constantia" panose="02030602050306030303" pitchFamily="18" charset="0"/>
              </a:rPr>
              <a:t> района входят следующие виды деятельности</a:t>
            </a:r>
            <a:r>
              <a:rPr lang="ru-RU" sz="1050" dirty="0" smtClean="0">
                <a:latin typeface="Constantia" panose="02030602050306030303" pitchFamily="18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обрабатывающие производства;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обеспечение электрической энергией, газом и паром;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добыча полезных ископаемых;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>
                <a:latin typeface="Constantia" panose="02030602050306030303" pitchFamily="18" charset="0"/>
              </a:rPr>
              <a:t>водоснабжение, водоотведение.</a:t>
            </a:r>
          </a:p>
          <a:p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Обрабатывающие производства</a:t>
            </a:r>
            <a:r>
              <a:rPr lang="ru-RU" sz="1050" b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:</a:t>
            </a:r>
          </a:p>
          <a:p>
            <a:endParaRPr lang="ru-RU" sz="1050" b="1" dirty="0" smtClean="0">
              <a:latin typeface="Constantia" panose="02030602050306030303" pitchFamily="18" charset="0"/>
            </a:endParaRPr>
          </a:p>
          <a:p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добыча </a:t>
            </a:r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полезный </a:t>
            </a:r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ископаемых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ГОК»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«</a:t>
            </a:r>
            <a:r>
              <a:rPr lang="ru-RU" sz="1050" dirty="0" err="1">
                <a:latin typeface="Constantia" panose="02030602050306030303" pitchFamily="18" charset="0"/>
              </a:rPr>
              <a:t>Заплюсское</a:t>
            </a:r>
            <a:r>
              <a:rPr lang="ru-RU" sz="1050" dirty="0">
                <a:latin typeface="Constantia" panose="02030602050306030303" pitchFamily="18" charset="0"/>
              </a:rPr>
              <a:t>»</a:t>
            </a:r>
          </a:p>
          <a:p>
            <a:endParaRPr lang="ru-RU" sz="1050" i="1" u="sng" dirty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 </a:t>
            </a:r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прочей</a:t>
            </a:r>
          </a:p>
          <a:p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неметаллической </a:t>
            </a:r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минеральной продукции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абразивный завод»</a:t>
            </a:r>
          </a:p>
          <a:p>
            <a:pPr lvl="0"/>
            <a:r>
              <a:rPr lang="ru-RU" sz="1050" dirty="0">
                <a:latin typeface="Constantia" panose="02030602050306030303" pitchFamily="18" charset="0"/>
              </a:rPr>
              <a:t>ООО «Завод БКТП»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Обеспечение электрической энергией, газом и паром; кондиционирование воздуха:</a:t>
            </a:r>
          </a:p>
          <a:p>
            <a:endParaRPr lang="ru-RU" sz="1050" b="1" dirty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ОП </a:t>
            </a:r>
            <a:r>
              <a:rPr lang="ru-RU" sz="1050" dirty="0">
                <a:latin typeface="Constantia" panose="02030602050306030303" pitchFamily="18" charset="0"/>
              </a:rPr>
              <a:t>ООО «</a:t>
            </a:r>
            <a:r>
              <a:rPr lang="ru-RU" sz="1050" dirty="0" err="1">
                <a:latin typeface="Constantia" panose="02030602050306030303" pitchFamily="18" charset="0"/>
              </a:rPr>
              <a:t>Петербергтеплоэнерго</a:t>
            </a:r>
            <a:r>
              <a:rPr lang="ru-RU" sz="1050" dirty="0">
                <a:latin typeface="Constantia" panose="02030602050306030303" pitchFamily="18" charset="0"/>
              </a:rPr>
              <a:t>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ООО «</a:t>
            </a:r>
            <a:r>
              <a:rPr lang="ru-RU" sz="1050" dirty="0" err="1">
                <a:latin typeface="Constantia" panose="02030602050306030303" pitchFamily="18" charset="0"/>
              </a:rPr>
              <a:t>Лужское</a:t>
            </a:r>
            <a:r>
              <a:rPr lang="ru-RU" sz="1050" dirty="0">
                <a:latin typeface="Constantia" panose="02030602050306030303" pitchFamily="18" charset="0"/>
              </a:rPr>
              <a:t> тепло»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 </a:t>
            </a:r>
          </a:p>
          <a:p>
            <a:r>
              <a:rPr lang="ru-RU" sz="1050" b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Водоснабжение; водоотведение, организация сбора и утилизации отходов, деятельность по ликвидации загрязнений:</a:t>
            </a:r>
          </a:p>
          <a:p>
            <a:r>
              <a:rPr lang="ru-RU" sz="1050" b="1" dirty="0">
                <a:latin typeface="Constantia" panose="02030602050306030303" pitchFamily="18" charset="0"/>
              </a:rPr>
              <a:t> </a:t>
            </a:r>
            <a:endParaRPr lang="ru-RU" sz="1050" b="1" dirty="0" smtClean="0">
              <a:latin typeface="Constantia" panose="02030602050306030303" pitchFamily="18" charset="0"/>
            </a:endParaRPr>
          </a:p>
          <a:p>
            <a:r>
              <a:rPr lang="ru-RU" sz="1050" dirty="0" smtClean="0">
                <a:latin typeface="Constantia" panose="02030602050306030303" pitchFamily="18" charset="0"/>
              </a:rPr>
              <a:t>ГУП </a:t>
            </a:r>
            <a:r>
              <a:rPr lang="ru-RU" sz="1050" dirty="0">
                <a:latin typeface="Constantia" panose="02030602050306030303" pitchFamily="18" charset="0"/>
              </a:rPr>
              <a:t>«</a:t>
            </a:r>
            <a:r>
              <a:rPr lang="ru-RU" sz="1050" dirty="0" err="1">
                <a:latin typeface="Constantia" panose="02030602050306030303" pitchFamily="18" charset="0"/>
              </a:rPr>
              <a:t>Леноблводоканал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ТОП ГУП «Водоканал Санкт-Петербург»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ООО </a:t>
            </a:r>
            <a:r>
              <a:rPr lang="ru-RU" sz="1050" dirty="0">
                <a:latin typeface="Constantia" panose="02030602050306030303" pitchFamily="18" charset="0"/>
              </a:rPr>
              <a:t>«ЛОЭК</a:t>
            </a:r>
            <a:r>
              <a:rPr lang="ru-RU" sz="1050" dirty="0" smtClean="0">
                <a:latin typeface="Constantia" panose="02030602050306030303" pitchFamily="18" charset="0"/>
              </a:rPr>
              <a:t>»</a:t>
            </a:r>
          </a:p>
          <a:p>
            <a:pPr lvl="0"/>
            <a:r>
              <a:rPr lang="ru-RU" sz="1050" dirty="0" smtClean="0">
                <a:latin typeface="Constantia" panose="02030602050306030303" pitchFamily="18" charset="0"/>
              </a:rPr>
              <a:t>Региональный оператор – АО «УК по обращению с отходами»</a:t>
            </a:r>
            <a:endParaRPr lang="ru-RU" sz="1050" dirty="0">
              <a:latin typeface="Constantia" panose="02030602050306030303" pitchFamily="18" charset="0"/>
            </a:endParaRPr>
          </a:p>
          <a:p>
            <a:r>
              <a:rPr lang="ru-RU" sz="900" dirty="0"/>
              <a:t> </a:t>
            </a:r>
          </a:p>
          <a:p>
            <a:endParaRPr lang="ru-RU" sz="900" dirty="0"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2898615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пищевых продуктов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ООО «БЕЛКОЗИН»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ПО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консервный завод»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АО «</a:t>
            </a:r>
            <a:r>
              <a:rPr lang="ru-RU" sz="1050" dirty="0" err="1">
                <a:latin typeface="Constantia" panose="02030602050306030303" pitchFamily="18" charset="0"/>
              </a:rPr>
              <a:t>Лужский</a:t>
            </a:r>
            <a:r>
              <a:rPr lang="ru-RU" sz="1050" dirty="0">
                <a:latin typeface="Constantia" panose="02030602050306030303" pitchFamily="18" charset="0"/>
              </a:rPr>
              <a:t> молочный комбинат»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3107" y="2898615"/>
            <a:ext cx="346722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химических веществ </a:t>
            </a:r>
          </a:p>
          <a:p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и химических продуктов</a:t>
            </a:r>
          </a:p>
          <a:p>
            <a:r>
              <a:rPr lang="ru-RU" sz="1050" dirty="0">
                <a:latin typeface="Constantia" panose="02030602050306030303" pitchFamily="18" charset="0"/>
              </a:rPr>
              <a:t>АО «Химик»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9395" y="3662269"/>
            <a:ext cx="309634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производство автотранспортных </a:t>
            </a:r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средств,</a:t>
            </a:r>
          </a:p>
          <a:p>
            <a:r>
              <a:rPr lang="ru-RU" sz="1050" i="1" u="sng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ru-RU" sz="1050" i="1" u="sng" dirty="0">
                <a:solidFill>
                  <a:srgbClr val="0070C0"/>
                </a:solidFill>
                <a:latin typeface="Constantia" panose="02030602050306030303" pitchFamily="18" charset="0"/>
              </a:rPr>
              <a:t>прицепов и полуприцепов</a:t>
            </a:r>
          </a:p>
          <a:p>
            <a:r>
              <a:rPr lang="ru-RU" sz="1050" dirty="0" smtClean="0">
                <a:latin typeface="Constantia" panose="02030602050306030303" pitchFamily="18" charset="0"/>
              </a:rPr>
              <a:t>ООО </a:t>
            </a:r>
            <a:r>
              <a:rPr lang="ru-RU" sz="1050" dirty="0">
                <a:latin typeface="Constantia" panose="02030602050306030303" pitchFamily="18" charset="0"/>
              </a:rPr>
              <a:t>«</a:t>
            </a:r>
            <a:r>
              <a:rPr lang="ru-RU" sz="1050" dirty="0" err="1">
                <a:latin typeface="Constantia" panose="02030602050306030303" pitchFamily="18" charset="0"/>
              </a:rPr>
              <a:t>Форессия</a:t>
            </a:r>
            <a:r>
              <a:rPr lang="ru-RU" sz="1050" dirty="0">
                <a:latin typeface="Constantia" panose="02030602050306030303" pitchFamily="18" charset="0"/>
              </a:rPr>
              <a:t> </a:t>
            </a:r>
            <a:r>
              <a:rPr lang="ru-RU" sz="1050" dirty="0" err="1">
                <a:latin typeface="Constantia" panose="02030602050306030303" pitchFamily="18" charset="0"/>
              </a:rPr>
              <a:t>интериор</a:t>
            </a:r>
            <a:r>
              <a:rPr lang="ru-RU" sz="1050" dirty="0">
                <a:latin typeface="Constantia" panose="02030602050306030303" pitchFamily="18" charset="0"/>
              </a:rPr>
              <a:t> Луга»</a:t>
            </a:r>
          </a:p>
        </p:txBody>
      </p:sp>
    </p:spTree>
    <p:extLst>
      <p:ext uri="{BB962C8B-B14F-4D97-AF65-F5344CB8AC3E}">
        <p14:creationId xmlns:p14="http://schemas.microsoft.com/office/powerpoint/2010/main" val="28027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979" y="4221088"/>
            <a:ext cx="4027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товарных крестьянских фермерских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хозяйств.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Около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rgbClr val="0070C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тысяч личных подсобных хозяйств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граждан.</a:t>
            </a:r>
          </a:p>
          <a:p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Среднесписочная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работников сельскохозяйственных предприятий составила </a:t>
            </a:r>
            <a:endParaRPr lang="ru-RU" sz="12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519 </a:t>
            </a:r>
            <a:r>
              <a:rPr lang="ru-RU" sz="1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человек на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01.01.2023.</a:t>
            </a:r>
            <a:endParaRPr lang="ru-RU" sz="1200" dirty="0"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зарплата по крупным и средним предприятиям </a:t>
            </a:r>
            <a:r>
              <a:rPr lang="ru-RU" sz="12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составила за </a:t>
            </a:r>
            <a:r>
              <a:rPr lang="ru-RU" sz="1200" dirty="0" smtClean="0">
                <a:latin typeface="Book Antiqua" panose="02040602050305030304" pitchFamily="18" charset="0"/>
                <a:ea typeface="Verdana" panose="020B0604030504040204" pitchFamily="34" charset="0"/>
                <a:cs typeface="Adobe Devanagari" pitchFamily="18" charset="0"/>
              </a:rPr>
              <a:t>2022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год – </a:t>
            </a:r>
            <a:r>
              <a:rPr lang="ru-RU" sz="12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52 731 </a:t>
            </a:r>
            <a:r>
              <a:rPr lang="ru-RU" sz="12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  <a:endParaRPr lang="ru-RU" sz="12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44490"/>
            <a:ext cx="34838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Малые и средние предприятия</a:t>
            </a:r>
          </a:p>
          <a:p>
            <a:endParaRPr lang="ru-RU" sz="1100" b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АО «ВОЛОШОВО»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</a:rPr>
              <a:t>АО </a:t>
            </a:r>
            <a:r>
              <a:rPr lang="ru-RU" sz="1000" dirty="0">
                <a:latin typeface="Constantia" panose="02030602050306030303" pitchFamily="18" charset="0"/>
              </a:rPr>
              <a:t>«</a:t>
            </a:r>
            <a:r>
              <a:rPr lang="ru-RU" sz="1000" dirty="0" smtClean="0">
                <a:latin typeface="Constantia" panose="02030602050306030303" pitchFamily="18" charset="0"/>
              </a:rPr>
              <a:t>СВИНОКОМПЛЕКС «ПРИОЗЕРНЫЙ»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</a:rPr>
              <a:t>АО «</a:t>
            </a:r>
            <a:r>
              <a:rPr lang="ru-RU" sz="1000" dirty="0">
                <a:latin typeface="Constantia" panose="02030602050306030303" pitchFamily="18" charset="0"/>
              </a:rPr>
              <a:t>ПЛЕМЗАВОД «РАПТИ»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ПЛЕМЕННОЙ ЗАВОД  «ОРЕДЕЖСКИЙ»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«ПЗ«УРОЖАЙ»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«ПЗ «БУГРЫ»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«КОНКОРД»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«ПРАВДА»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ЗАО «ПЗ </a:t>
            </a:r>
            <a:r>
              <a:rPr lang="ru-RU" sz="1000" dirty="0" smtClean="0">
                <a:latin typeface="Constantia" panose="02030602050306030303" pitchFamily="18" charset="0"/>
              </a:rPr>
              <a:t>«РУЧЬИ</a:t>
            </a:r>
            <a:r>
              <a:rPr lang="ru-RU" sz="1000" dirty="0">
                <a:latin typeface="Constantia" panose="02030602050306030303" pitchFamily="18" charset="0"/>
              </a:rPr>
              <a:t>»</a:t>
            </a:r>
          </a:p>
          <a:p>
            <a:pPr marL="171450" lvl="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onstantia" panose="02030602050306030303" pitchFamily="18" charset="0"/>
              </a:rPr>
              <a:t>ООО «ИДАВАНГ ЛУГА»</a:t>
            </a:r>
          </a:p>
          <a:p>
            <a:pPr marL="171450" indent="-171450">
              <a:buClr>
                <a:srgbClr val="3A7DE5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000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644490"/>
            <a:ext cx="209182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u="sng" dirty="0" err="1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Микропредприятия</a:t>
            </a:r>
            <a:endParaRPr lang="ru-RU" sz="1100" b="1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100" i="1" u="sng" dirty="0" smtClean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«НПС 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«КЛЕВЕР»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«ТРИ ТАТЬЯНЫ»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«СТРОЙРУСЬ»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</a:t>
            </a:r>
            <a:r>
              <a:rPr lang="ru-RU" sz="1000" dirty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АГРОИННОВАЦИЯ»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«СЯБЕРСКИЙ ПОСТ»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ООО КФХ «БРОД»</a:t>
            </a:r>
          </a:p>
          <a:p>
            <a:pPr marL="171450" indent="-17145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100" dirty="0">
              <a:latin typeface="Constantia" panose="0203060205030603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980" y="1052735"/>
            <a:ext cx="805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2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Лужского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2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осуществляют  сельскохозяйственную </a:t>
            </a:r>
            <a:r>
              <a:rPr lang="ru-RU" sz="1200" dirty="0">
                <a:latin typeface="Constantia" panose="02030602050306030303" pitchFamily="18" charset="0"/>
                <a:cs typeface="Times New Roman" panose="02020603050405020304" pitchFamily="18" charset="0"/>
              </a:rPr>
              <a:t>деятельность: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4664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СЕЛЬСКОЕ </a:t>
            </a:r>
            <a:r>
              <a:rPr lang="ru-RU" sz="2200" b="1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ХОЗЯЙСТВО</a:t>
            </a:r>
            <a:endParaRPr lang="ru-RU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52" y="3902809"/>
            <a:ext cx="3599892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311871"/>
            <a:ext cx="8015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latin typeface="Constantia" panose="02030602050306030303" pitchFamily="18" charset="0"/>
                <a:cs typeface="Arial" panose="020B0604020202020204" pitchFamily="34" charset="0"/>
              </a:rPr>
              <a:t>Изображение: 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&lt;a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href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="https://www.freepik.com/free-photo/growing-wheat-wind_1234214.htm#query=rye&amp;from_query=%D1%80%D0%BE%D0%B6%D1%8C&amp;position=2&amp;from_view=search"&gt;Image by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montypeter</a:t>
            </a:r>
            <a:r>
              <a:rPr lang="en-US" sz="800" dirty="0">
                <a:latin typeface="Constantia" panose="02030602050306030303" pitchFamily="18" charset="0"/>
                <a:cs typeface="Arial" panose="020B0604020202020204" pitchFamily="34" charset="0"/>
              </a:rPr>
              <a:t>&lt;/a&gt; on </a:t>
            </a:r>
            <a:r>
              <a:rPr lang="en-US" sz="800" dirty="0" err="1">
                <a:latin typeface="Constantia" panose="02030602050306030303" pitchFamily="18" charset="0"/>
                <a:cs typeface="Arial" panose="020B0604020202020204" pitchFamily="34" charset="0"/>
              </a:rPr>
              <a:t>Freepik</a:t>
            </a:r>
            <a:endParaRPr lang="ru-RU" sz="8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6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20658</TotalTime>
  <Words>1832</Words>
  <Application>Microsoft Office PowerPoint</Application>
  <PresentationFormat>Экран (4:3)</PresentationFormat>
  <Paragraphs>375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Федотова Я.Ю</dc:creator>
  <cp:lastModifiedBy>Куст</cp:lastModifiedBy>
  <cp:revision>419</cp:revision>
  <cp:lastPrinted>2023-07-10T06:21:09Z</cp:lastPrinted>
  <dcterms:created xsi:type="dcterms:W3CDTF">2018-07-25T07:52:20Z</dcterms:created>
  <dcterms:modified xsi:type="dcterms:W3CDTF">2023-07-10T06:26:41Z</dcterms:modified>
</cp:coreProperties>
</file>