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424" r:id="rId13"/>
    <p:sldId id="268" r:id="rId14"/>
    <p:sldId id="269" r:id="rId15"/>
    <p:sldId id="340" r:id="rId16"/>
    <p:sldId id="425" r:id="rId17"/>
    <p:sldId id="277" r:id="rId18"/>
    <p:sldId id="422" r:id="rId19"/>
    <p:sldId id="423" r:id="rId20"/>
    <p:sldId id="346" r:id="rId21"/>
    <p:sldId id="348" r:id="rId22"/>
    <p:sldId id="426" r:id="rId23"/>
    <p:sldId id="290" r:id="rId24"/>
  </p:sldIdLst>
  <p:sldSz cx="12192000" cy="6858000"/>
  <p:notesSz cx="9926638" cy="6797675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 userDrawn="1">
          <p15:clr>
            <a:srgbClr val="A4A3A4"/>
          </p15:clr>
        </p15:guide>
        <p15:guide id="2" pos="4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20471161209" initials="2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9D"/>
    <a:srgbClr val="153F9B"/>
    <a:srgbClr val="4BD2CC"/>
    <a:srgbClr val="8C4F8F"/>
    <a:srgbClr val="FFC000"/>
    <a:srgbClr val="525A7A"/>
    <a:srgbClr val="08A097"/>
    <a:srgbClr val="666FB4"/>
    <a:srgbClr val="9DD0FF"/>
    <a:srgbClr val="3EA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1" autoAdjust="0"/>
    <p:restoredTop sz="95256" autoAdjust="0"/>
  </p:normalViewPr>
  <p:slideViewPr>
    <p:cSldViewPr>
      <p:cViewPr varScale="1">
        <p:scale>
          <a:sx n="82" d="100"/>
          <a:sy n="82" d="100"/>
        </p:scale>
        <p:origin x="672" y="67"/>
      </p:cViewPr>
      <p:guideLst>
        <p:guide orient="horz" pos="3702"/>
        <p:guide pos="48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122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10" y="0"/>
            <a:ext cx="4301543" cy="341458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0817551B-577A-4893-9B9E-CF6BA13D075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10" y="6456219"/>
            <a:ext cx="4301543" cy="341457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1C7A9BEE-8853-43B6-89F0-557B3C550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17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A9BEE-8853-43B6-89F0-557B3C550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268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83C77DB-B857-4C35-B30E-F2904C61DB54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A9BEE-8853-43B6-89F0-557B3C55066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42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A9BEE-8853-43B6-89F0-557B3C55066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4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A9BEE-8853-43B6-89F0-557B3C55066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384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45BE653-FB7F-4DD6-8EE2-F1205EA3DA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6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A181726-523B-41C7-9E3B-9851673782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07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6E9A241-A425-4EEE-AACA-18A8A4B2BC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39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6977BA3-3BCF-4F21-8679-5486FB9879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28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C93092E-006B-41A9-BDFB-7D389F3BF1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C1AF08-A7A4-679E-1F26-8A80BFFD5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0"/>
          <a:stretch/>
        </p:blipFill>
        <p:spPr bwMode="auto">
          <a:xfrm>
            <a:off x="0" y="0"/>
            <a:ext cx="7391128" cy="685800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 userDrawn="1"/>
        </p:nvSpPr>
        <p:spPr bwMode="auto">
          <a:xfrm>
            <a:off x="6442981" y="383061"/>
            <a:ext cx="5331329" cy="142316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C8C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442982" y="4024992"/>
            <a:ext cx="5203371" cy="538163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442982" y="4636181"/>
            <a:ext cx="5203371" cy="357640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6442982" y="5293859"/>
            <a:ext cx="5203371" cy="31500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Фамилия Имя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42982" y="5621110"/>
            <a:ext cx="5203371" cy="287793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800" b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</a:p>
        </p:txBody>
      </p:sp>
      <p:sp>
        <p:nvSpPr>
          <p:cNvPr id="15" name="Скругленный прямоугольник 14"/>
          <p:cNvSpPr/>
          <p:nvPr userDrawn="1"/>
        </p:nvSpPr>
        <p:spPr bwMode="auto">
          <a:xfrm>
            <a:off x="5769350" y="-1234204"/>
            <a:ext cx="7913512" cy="825217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146648" y="0"/>
            <a:ext cx="2229490" cy="499169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4356" y="0"/>
            <a:ext cx="48757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679450" y="349251"/>
            <a:ext cx="10515600" cy="311150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28437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-130037" y="6408964"/>
            <a:ext cx="579369" cy="369661"/>
          </a:xfrm>
          <a:prstGeom prst="rect">
            <a:avLst/>
          </a:prstGeom>
        </p:spPr>
        <p:txBody>
          <a:bodyPr/>
          <a:lstStyle>
            <a:lvl1pPr algn="r">
              <a:defRPr lang="ru-RU" sz="14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fld id="{9B9CCCD4-DA96-4665-927C-3A8C133F2A5B}" type="slidenum">
              <a:rPr lang="ru-RU"/>
              <a:t>‹#›</a:t>
            </a:fld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79450" y="660401"/>
            <a:ext cx="6396038" cy="374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ru-RU" sz="1800" b="1">
                <a:solidFill>
                  <a:srgbClr val="28437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473216" y="0"/>
            <a:ext cx="83928" cy="1183821"/>
          </a:xfrm>
          <a:prstGeom prst="rect">
            <a:avLst/>
          </a:prstGeom>
          <a:solidFill>
            <a:srgbClr val="E8A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 bwMode="auto">
          <a:xfrm>
            <a:off x="12107479" y="0"/>
            <a:ext cx="83928" cy="6858000"/>
          </a:xfrm>
          <a:prstGeom prst="rect">
            <a:avLst/>
          </a:prstGeom>
          <a:gradFill>
            <a:gsLst>
              <a:gs pos="0">
                <a:srgbClr val="039384"/>
              </a:gs>
              <a:gs pos="100000">
                <a:srgbClr val="26428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0398178" y="6492875"/>
            <a:ext cx="1625373" cy="2857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ru-RU" sz="1200" b="1">
                <a:solidFill>
                  <a:srgbClr val="264281"/>
                </a:solidFill>
                <a:latin typeface="Arial"/>
                <a:ea typeface="+mj-ea"/>
                <a:cs typeface="Arial"/>
              </a:defRPr>
            </a:lvl1pPr>
            <a:lvl2pPr>
              <a:defRPr lang="ru-RU" sz="16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2pPr>
            <a:lvl3pPr>
              <a:defRPr lang="ru-RU" sz="16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3pPr>
            <a:lvl4pPr>
              <a:defRPr lang="ru-RU" sz="16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4pPr>
            <a:lvl5pPr>
              <a:defRPr lang="ru-RU" sz="16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5pPr>
          </a:lstStyle>
          <a:p>
            <a:pPr lvl="0">
              <a:defRPr/>
            </a:pPr>
            <a:r>
              <a:rPr lang="en-US"/>
              <a:t>lenoblinvest</a:t>
            </a:r>
            <a:r>
              <a:rPr lang="ru-RU"/>
              <a:t>.</a:t>
            </a:r>
            <a:r>
              <a:rPr lang="en-US"/>
              <a:t>ru</a:t>
            </a:r>
            <a:endParaRPr lang="ru-RU"/>
          </a:p>
        </p:txBody>
      </p:sp>
      <p:sp>
        <p:nvSpPr>
          <p:cNvPr id="13" name="Текст 15"/>
          <p:cNvSpPr>
            <a:spLocks noGrp="1"/>
          </p:cNvSpPr>
          <p:nvPr>
            <p:ph type="body" sz="quarter" idx="15"/>
          </p:nvPr>
        </p:nvSpPr>
        <p:spPr bwMode="auto">
          <a:xfrm>
            <a:off x="679450" y="1363663"/>
            <a:ext cx="6396038" cy="375330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lang="ru-RU" sz="1600" b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defRPr>
            </a:lvl1pPr>
            <a:lvl2pPr marL="457200" indent="0">
              <a:buFontTx/>
              <a:buNone/>
              <a:defRPr lang="ru-RU" sz="1400" b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defRPr>
            </a:lvl2pPr>
            <a:lvl3pPr marL="914400" indent="0">
              <a:buFontTx/>
              <a:buNone/>
              <a:defRPr lang="ru-RU" sz="1200" b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defRPr>
            </a:lvl3pPr>
            <a:lvl4pPr marL="1371600" indent="0">
              <a:buFontTx/>
              <a:buNone/>
              <a:defRPr lang="ru-RU" sz="1800" b="0">
                <a:solidFill>
                  <a:srgbClr val="28437F"/>
                </a:solidFill>
                <a:latin typeface="Arial"/>
                <a:ea typeface="+mj-ea"/>
                <a:cs typeface="Arial"/>
              </a:defRPr>
            </a:lvl4pPr>
            <a:lvl5pPr marL="1828800" indent="0">
              <a:buFontTx/>
              <a:buNone/>
              <a:defRPr lang="ru-RU" sz="1800" b="0">
                <a:solidFill>
                  <a:srgbClr val="28437F"/>
                </a:solidFill>
                <a:latin typeface="Arial"/>
                <a:ea typeface="+mj-ea"/>
                <a:cs typeface="Arial"/>
              </a:defRPr>
            </a:lvl5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6"/>
          </p:nvPr>
        </p:nvSpPr>
        <p:spPr bwMode="auto">
          <a:xfrm>
            <a:off x="679450" y="1838098"/>
            <a:ext cx="6396038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400" b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defRPr>
            </a:lvl1pPr>
            <a:lvl2pPr>
              <a:defRPr lang="ru-RU" sz="1600" b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defRPr>
            </a:lvl2pPr>
            <a:lvl3pPr>
              <a:defRPr lang="ru-RU" sz="1600" b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defRPr>
            </a:lvl3pPr>
            <a:lvl4pPr>
              <a:defRPr lang="ru-RU" sz="1600" b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defRPr>
            </a:lvl4pPr>
            <a:lvl5pPr>
              <a:defRPr lang="ru-RU" sz="1600" b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00" b="1" i="0">
                <a:solidFill>
                  <a:srgbClr val="28437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8/12/2024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  <a:defRPr/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8/12/2024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  <a:defRPr/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03849E-0386-3460-17A3-5CF0CC58A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r="10157"/>
          <a:stretch/>
        </p:blipFill>
        <p:spPr>
          <a:xfrm rot="5400000">
            <a:off x="5058390" y="-301752"/>
            <a:ext cx="6864357" cy="7467617"/>
          </a:xfrm>
          <a:prstGeom prst="rect">
            <a:avLst/>
          </a:prstGeom>
        </p:spPr>
      </p:pic>
      <p:sp>
        <p:nvSpPr>
          <p:cNvPr id="3" name="Скругленный прямоугольник 14">
            <a:extLst>
              <a:ext uri="{FF2B5EF4-FFF2-40B4-BE49-F238E27FC236}">
                <a16:creationId xmlns:a16="http://schemas.microsoft.com/office/drawing/2014/main" id="{AF1DC3F7-E2C8-D281-339A-40A912410791}"/>
              </a:ext>
            </a:extLst>
          </p:cNvPr>
          <p:cNvSpPr/>
          <p:nvPr userDrawn="1"/>
        </p:nvSpPr>
        <p:spPr bwMode="auto">
          <a:xfrm>
            <a:off x="1487" y="2718"/>
            <a:ext cx="6015138" cy="6861515"/>
          </a:xfrm>
          <a:custGeom>
            <a:avLst/>
            <a:gdLst>
              <a:gd name="connsiteX0" fmla="*/ 0 w 7913512"/>
              <a:gd name="connsiteY0" fmla="*/ 1318945 h 7971738"/>
              <a:gd name="connsiteX1" fmla="*/ 1318945 w 7913512"/>
              <a:gd name="connsiteY1" fmla="*/ 0 h 7971738"/>
              <a:gd name="connsiteX2" fmla="*/ 6594567 w 7913512"/>
              <a:gd name="connsiteY2" fmla="*/ 0 h 7971738"/>
              <a:gd name="connsiteX3" fmla="*/ 7913512 w 7913512"/>
              <a:gd name="connsiteY3" fmla="*/ 1318945 h 7971738"/>
              <a:gd name="connsiteX4" fmla="*/ 7913512 w 7913512"/>
              <a:gd name="connsiteY4" fmla="*/ 6652793 h 7971738"/>
              <a:gd name="connsiteX5" fmla="*/ 6594567 w 7913512"/>
              <a:gd name="connsiteY5" fmla="*/ 7971738 h 7971738"/>
              <a:gd name="connsiteX6" fmla="*/ 1318945 w 7913512"/>
              <a:gd name="connsiteY6" fmla="*/ 7971738 h 7971738"/>
              <a:gd name="connsiteX7" fmla="*/ 0 w 7913512"/>
              <a:gd name="connsiteY7" fmla="*/ 6652793 h 7971738"/>
              <a:gd name="connsiteX8" fmla="*/ 0 w 7913512"/>
              <a:gd name="connsiteY8" fmla="*/ 1318945 h 7971738"/>
              <a:gd name="connsiteX0" fmla="*/ 0 w 7913512"/>
              <a:gd name="connsiteY0" fmla="*/ 1318945 h 7971738"/>
              <a:gd name="connsiteX1" fmla="*/ 1318945 w 7913512"/>
              <a:gd name="connsiteY1" fmla="*/ 0 h 7971738"/>
              <a:gd name="connsiteX2" fmla="*/ 6495176 w 7913512"/>
              <a:gd name="connsiteY2" fmla="*/ 1123122 h 7971738"/>
              <a:gd name="connsiteX3" fmla="*/ 7913512 w 7913512"/>
              <a:gd name="connsiteY3" fmla="*/ 1318945 h 7971738"/>
              <a:gd name="connsiteX4" fmla="*/ 7913512 w 7913512"/>
              <a:gd name="connsiteY4" fmla="*/ 6652793 h 7971738"/>
              <a:gd name="connsiteX5" fmla="*/ 6594567 w 7913512"/>
              <a:gd name="connsiteY5" fmla="*/ 7971738 h 7971738"/>
              <a:gd name="connsiteX6" fmla="*/ 1318945 w 7913512"/>
              <a:gd name="connsiteY6" fmla="*/ 7971738 h 7971738"/>
              <a:gd name="connsiteX7" fmla="*/ 0 w 7913512"/>
              <a:gd name="connsiteY7" fmla="*/ 6652793 h 7971738"/>
              <a:gd name="connsiteX8" fmla="*/ 0 w 7913512"/>
              <a:gd name="connsiteY8" fmla="*/ 1318945 h 7971738"/>
              <a:gd name="connsiteX0" fmla="*/ 0 w 7913512"/>
              <a:gd name="connsiteY0" fmla="*/ 1318945 h 7971738"/>
              <a:gd name="connsiteX1" fmla="*/ 1318945 w 7913512"/>
              <a:gd name="connsiteY1" fmla="*/ 0 h 7971738"/>
              <a:gd name="connsiteX2" fmla="*/ 7913512 w 7913512"/>
              <a:gd name="connsiteY2" fmla="*/ 1318945 h 7971738"/>
              <a:gd name="connsiteX3" fmla="*/ 7913512 w 7913512"/>
              <a:gd name="connsiteY3" fmla="*/ 6652793 h 7971738"/>
              <a:gd name="connsiteX4" fmla="*/ 6594567 w 7913512"/>
              <a:gd name="connsiteY4" fmla="*/ 7971738 h 7971738"/>
              <a:gd name="connsiteX5" fmla="*/ 1318945 w 7913512"/>
              <a:gd name="connsiteY5" fmla="*/ 7971738 h 7971738"/>
              <a:gd name="connsiteX6" fmla="*/ 0 w 7913512"/>
              <a:gd name="connsiteY6" fmla="*/ 6652793 h 7971738"/>
              <a:gd name="connsiteX7" fmla="*/ 0 w 7913512"/>
              <a:gd name="connsiteY7" fmla="*/ 1318945 h 7971738"/>
              <a:gd name="connsiteX0" fmla="*/ 0 w 7913512"/>
              <a:gd name="connsiteY0" fmla="*/ 666732 h 7319525"/>
              <a:gd name="connsiteX1" fmla="*/ 7913512 w 7913512"/>
              <a:gd name="connsiteY1" fmla="*/ 666732 h 7319525"/>
              <a:gd name="connsiteX2" fmla="*/ 7913512 w 7913512"/>
              <a:gd name="connsiteY2" fmla="*/ 6000580 h 7319525"/>
              <a:gd name="connsiteX3" fmla="*/ 6594567 w 7913512"/>
              <a:gd name="connsiteY3" fmla="*/ 7319525 h 7319525"/>
              <a:gd name="connsiteX4" fmla="*/ 1318945 w 7913512"/>
              <a:gd name="connsiteY4" fmla="*/ 7319525 h 7319525"/>
              <a:gd name="connsiteX5" fmla="*/ 0 w 7913512"/>
              <a:gd name="connsiteY5" fmla="*/ 6000580 h 7319525"/>
              <a:gd name="connsiteX6" fmla="*/ 0 w 7913512"/>
              <a:gd name="connsiteY6" fmla="*/ 666732 h 7319525"/>
              <a:gd name="connsiteX0" fmla="*/ 0 w 7913512"/>
              <a:gd name="connsiteY0" fmla="*/ 391682 h 7044475"/>
              <a:gd name="connsiteX1" fmla="*/ 7913512 w 7913512"/>
              <a:gd name="connsiteY1" fmla="*/ 391682 h 7044475"/>
              <a:gd name="connsiteX2" fmla="*/ 7913512 w 7913512"/>
              <a:gd name="connsiteY2" fmla="*/ 5725530 h 7044475"/>
              <a:gd name="connsiteX3" fmla="*/ 6594567 w 7913512"/>
              <a:gd name="connsiteY3" fmla="*/ 7044475 h 7044475"/>
              <a:gd name="connsiteX4" fmla="*/ 1318945 w 7913512"/>
              <a:gd name="connsiteY4" fmla="*/ 7044475 h 7044475"/>
              <a:gd name="connsiteX5" fmla="*/ 0 w 7913512"/>
              <a:gd name="connsiteY5" fmla="*/ 5725530 h 7044475"/>
              <a:gd name="connsiteX6" fmla="*/ 0 w 7913512"/>
              <a:gd name="connsiteY6" fmla="*/ 391682 h 7044475"/>
              <a:gd name="connsiteX0" fmla="*/ 0 w 7913512"/>
              <a:gd name="connsiteY0" fmla="*/ 545443 h 7198236"/>
              <a:gd name="connsiteX1" fmla="*/ 7903573 w 7913512"/>
              <a:gd name="connsiteY1" fmla="*/ 346660 h 7198236"/>
              <a:gd name="connsiteX2" fmla="*/ 7913512 w 7913512"/>
              <a:gd name="connsiteY2" fmla="*/ 5879291 h 7198236"/>
              <a:gd name="connsiteX3" fmla="*/ 6594567 w 7913512"/>
              <a:gd name="connsiteY3" fmla="*/ 7198236 h 7198236"/>
              <a:gd name="connsiteX4" fmla="*/ 1318945 w 7913512"/>
              <a:gd name="connsiteY4" fmla="*/ 7198236 h 7198236"/>
              <a:gd name="connsiteX5" fmla="*/ 0 w 7913512"/>
              <a:gd name="connsiteY5" fmla="*/ 5879291 h 7198236"/>
              <a:gd name="connsiteX6" fmla="*/ 0 w 7913512"/>
              <a:gd name="connsiteY6" fmla="*/ 545443 h 7198236"/>
              <a:gd name="connsiteX0" fmla="*/ 0 w 7913512"/>
              <a:gd name="connsiteY0" fmla="*/ 198783 h 6851576"/>
              <a:gd name="connsiteX1" fmla="*/ 7903573 w 7913512"/>
              <a:gd name="connsiteY1" fmla="*/ 0 h 6851576"/>
              <a:gd name="connsiteX2" fmla="*/ 7913512 w 7913512"/>
              <a:gd name="connsiteY2" fmla="*/ 5532631 h 6851576"/>
              <a:gd name="connsiteX3" fmla="*/ 6594567 w 7913512"/>
              <a:gd name="connsiteY3" fmla="*/ 6851576 h 6851576"/>
              <a:gd name="connsiteX4" fmla="*/ 1318945 w 7913512"/>
              <a:gd name="connsiteY4" fmla="*/ 6851576 h 6851576"/>
              <a:gd name="connsiteX5" fmla="*/ 0 w 7913512"/>
              <a:gd name="connsiteY5" fmla="*/ 5532631 h 6851576"/>
              <a:gd name="connsiteX6" fmla="*/ 0 w 7913512"/>
              <a:gd name="connsiteY6" fmla="*/ 198783 h 6851576"/>
              <a:gd name="connsiteX0" fmla="*/ 1898374 w 7913512"/>
              <a:gd name="connsiteY0" fmla="*/ 0 h 6861515"/>
              <a:gd name="connsiteX1" fmla="*/ 7903573 w 7913512"/>
              <a:gd name="connsiteY1" fmla="*/ 9939 h 6861515"/>
              <a:gd name="connsiteX2" fmla="*/ 7913512 w 7913512"/>
              <a:gd name="connsiteY2" fmla="*/ 5542570 h 6861515"/>
              <a:gd name="connsiteX3" fmla="*/ 6594567 w 7913512"/>
              <a:gd name="connsiteY3" fmla="*/ 6861515 h 6861515"/>
              <a:gd name="connsiteX4" fmla="*/ 1318945 w 7913512"/>
              <a:gd name="connsiteY4" fmla="*/ 6861515 h 6861515"/>
              <a:gd name="connsiteX5" fmla="*/ 0 w 7913512"/>
              <a:gd name="connsiteY5" fmla="*/ 5542570 h 6861515"/>
              <a:gd name="connsiteX6" fmla="*/ 1898374 w 7913512"/>
              <a:gd name="connsiteY6" fmla="*/ 0 h 6861515"/>
              <a:gd name="connsiteX0" fmla="*/ 1029998 w 7045136"/>
              <a:gd name="connsiteY0" fmla="*/ 0 h 6861515"/>
              <a:gd name="connsiteX1" fmla="*/ 7035197 w 7045136"/>
              <a:gd name="connsiteY1" fmla="*/ 9939 h 6861515"/>
              <a:gd name="connsiteX2" fmla="*/ 7045136 w 7045136"/>
              <a:gd name="connsiteY2" fmla="*/ 5542570 h 6861515"/>
              <a:gd name="connsiteX3" fmla="*/ 5726191 w 7045136"/>
              <a:gd name="connsiteY3" fmla="*/ 6861515 h 6861515"/>
              <a:gd name="connsiteX4" fmla="*/ 450569 w 7045136"/>
              <a:gd name="connsiteY4" fmla="*/ 6861515 h 6861515"/>
              <a:gd name="connsiteX5" fmla="*/ 1029998 w 7045136"/>
              <a:gd name="connsiteY5" fmla="*/ 0 h 6861515"/>
              <a:gd name="connsiteX0" fmla="*/ 806316 w 6821454"/>
              <a:gd name="connsiteY0" fmla="*/ 0 h 6861515"/>
              <a:gd name="connsiteX1" fmla="*/ 6811515 w 6821454"/>
              <a:gd name="connsiteY1" fmla="*/ 9939 h 6861515"/>
              <a:gd name="connsiteX2" fmla="*/ 6821454 w 6821454"/>
              <a:gd name="connsiteY2" fmla="*/ 5542570 h 6861515"/>
              <a:gd name="connsiteX3" fmla="*/ 5502509 w 6821454"/>
              <a:gd name="connsiteY3" fmla="*/ 6861515 h 6861515"/>
              <a:gd name="connsiteX4" fmla="*/ 604574 w 6821454"/>
              <a:gd name="connsiteY4" fmla="*/ 5688697 h 6861515"/>
              <a:gd name="connsiteX5" fmla="*/ 806316 w 6821454"/>
              <a:gd name="connsiteY5" fmla="*/ 0 h 6861515"/>
              <a:gd name="connsiteX0" fmla="*/ 698279 w 6713417"/>
              <a:gd name="connsiteY0" fmla="*/ 0 h 6861515"/>
              <a:gd name="connsiteX1" fmla="*/ 6703478 w 6713417"/>
              <a:gd name="connsiteY1" fmla="*/ 9939 h 6861515"/>
              <a:gd name="connsiteX2" fmla="*/ 6713417 w 6713417"/>
              <a:gd name="connsiteY2" fmla="*/ 5542570 h 6861515"/>
              <a:gd name="connsiteX3" fmla="*/ 5394472 w 6713417"/>
              <a:gd name="connsiteY3" fmla="*/ 6861515 h 6861515"/>
              <a:gd name="connsiteX4" fmla="*/ 725137 w 6713417"/>
              <a:gd name="connsiteY4" fmla="*/ 6851575 h 6861515"/>
              <a:gd name="connsiteX5" fmla="*/ 698279 w 6713417"/>
              <a:gd name="connsiteY5" fmla="*/ 0 h 6861515"/>
              <a:gd name="connsiteX0" fmla="*/ 484676 w 6499814"/>
              <a:gd name="connsiteY0" fmla="*/ 0 h 6861515"/>
              <a:gd name="connsiteX1" fmla="*/ 6489875 w 6499814"/>
              <a:gd name="connsiteY1" fmla="*/ 9939 h 6861515"/>
              <a:gd name="connsiteX2" fmla="*/ 6499814 w 6499814"/>
              <a:gd name="connsiteY2" fmla="*/ 5542570 h 6861515"/>
              <a:gd name="connsiteX3" fmla="*/ 5180869 w 6499814"/>
              <a:gd name="connsiteY3" fmla="*/ 6861515 h 6861515"/>
              <a:gd name="connsiteX4" fmla="*/ 511534 w 6499814"/>
              <a:gd name="connsiteY4" fmla="*/ 6851575 h 6861515"/>
              <a:gd name="connsiteX5" fmla="*/ 484676 w 6499814"/>
              <a:gd name="connsiteY5" fmla="*/ 0 h 6861515"/>
              <a:gd name="connsiteX0" fmla="*/ 0 w 6015138"/>
              <a:gd name="connsiteY0" fmla="*/ 0 h 6861515"/>
              <a:gd name="connsiteX1" fmla="*/ 6005199 w 6015138"/>
              <a:gd name="connsiteY1" fmla="*/ 9939 h 6861515"/>
              <a:gd name="connsiteX2" fmla="*/ 6015138 w 6015138"/>
              <a:gd name="connsiteY2" fmla="*/ 5542570 h 6861515"/>
              <a:gd name="connsiteX3" fmla="*/ 4696193 w 6015138"/>
              <a:gd name="connsiteY3" fmla="*/ 6861515 h 6861515"/>
              <a:gd name="connsiteX4" fmla="*/ 26858 w 6015138"/>
              <a:gd name="connsiteY4" fmla="*/ 6851575 h 6861515"/>
              <a:gd name="connsiteX5" fmla="*/ 0 w 6015138"/>
              <a:gd name="connsiteY5" fmla="*/ 0 h 686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138" h="6861515">
                <a:moveTo>
                  <a:pt x="0" y="0"/>
                </a:moveTo>
                <a:cubicBezTo>
                  <a:pt x="6954" y="15486"/>
                  <a:pt x="6008185" y="15485"/>
                  <a:pt x="6005199" y="9939"/>
                </a:cubicBezTo>
                <a:lnTo>
                  <a:pt x="6015138" y="5542570"/>
                </a:lnTo>
                <a:cubicBezTo>
                  <a:pt x="6015138" y="6271003"/>
                  <a:pt x="5424626" y="6861515"/>
                  <a:pt x="4696193" y="6861515"/>
                </a:cubicBezTo>
                <a:lnTo>
                  <a:pt x="26858" y="6851575"/>
                </a:lnTo>
                <a:cubicBezTo>
                  <a:pt x="9473" y="6860928"/>
                  <a:pt x="5806" y="-10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293511" y="790222"/>
            <a:ext cx="2675467" cy="1286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0" y="790222"/>
            <a:ext cx="4756761" cy="27804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 userDrawn="1"/>
        </p:nvSpPr>
        <p:spPr bwMode="auto">
          <a:xfrm>
            <a:off x="391594" y="1189333"/>
            <a:ext cx="4176889" cy="2527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/>
            </a:pPr>
            <a:r>
              <a:rPr lang="ru-RU" sz="2000" b="1" dirty="0">
                <a:solidFill>
                  <a:srgbClr val="00A99D"/>
                </a:solidFill>
                <a:latin typeface="Arial"/>
                <a:cs typeface="Arial"/>
              </a:rPr>
              <a:t>ДОБРО ПОЖАЛОВАТЬ </a:t>
            </a:r>
            <a:endParaRPr sz="2000" dirty="0">
              <a:solidFill>
                <a:srgbClr val="00A99D"/>
              </a:solidFill>
            </a:endParaRPr>
          </a:p>
          <a:p>
            <a:pPr algn="l">
              <a:defRPr/>
            </a:pPr>
            <a:r>
              <a:rPr lang="ru-RU" sz="2000" b="1" dirty="0">
                <a:solidFill>
                  <a:srgbClr val="00A99D"/>
                </a:solidFill>
                <a:latin typeface="Arial"/>
                <a:cs typeface="Arial"/>
              </a:rPr>
              <a:t>В ЛУЖСКИЙ РАЙОН ЛЕНИНГРАДСКОЙ ОБЛАСТИ!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61245" y="540673"/>
            <a:ext cx="1985415" cy="815177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>
            <a:cxnSpLocks/>
          </p:cNvCxnSpPr>
          <p:nvPr userDrawn="1"/>
        </p:nvCxnSpPr>
        <p:spPr bwMode="auto">
          <a:xfrm>
            <a:off x="474133" y="2995328"/>
            <a:ext cx="3677651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ECD537-EACB-B1DA-6D4D-A406739E46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085632" y="-122"/>
            <a:ext cx="1551642" cy="386104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D64703-DC38-4DA4-A3C0-6A57DA9E26F1}" type="datetimeFigureOut">
              <a:rPr lang="ru-RU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07B508-5B8E-4DB8-AD17-03162383C3C4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gi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 bwMode="auto">
          <a:xfrm>
            <a:off x="6713913" y="2956553"/>
            <a:ext cx="5478087" cy="19667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A99D"/>
                </a:solidFill>
              </a:rPr>
              <a:t>Инвестиционное предложение  </a:t>
            </a:r>
            <a:br>
              <a:rPr lang="ru-RU" sz="2800" b="1" dirty="0">
                <a:solidFill>
                  <a:srgbClr val="00A99D"/>
                </a:solidFill>
              </a:rPr>
            </a:br>
            <a:r>
              <a:rPr lang="ru-RU" sz="2800" b="1" dirty="0">
                <a:solidFill>
                  <a:srgbClr val="00A99D"/>
                </a:solidFill>
              </a:rPr>
              <a:t>Лужского района </a:t>
            </a:r>
            <a:br>
              <a:rPr lang="ru-RU" sz="2800" b="1" dirty="0">
                <a:solidFill>
                  <a:srgbClr val="00A99D"/>
                </a:solidFill>
              </a:rPr>
            </a:br>
            <a:r>
              <a:rPr lang="ru-RU" sz="2800" b="1" dirty="0">
                <a:solidFill>
                  <a:srgbClr val="00A99D"/>
                </a:solidFill>
              </a:rPr>
              <a:t>Ленинградской области</a:t>
            </a:r>
            <a:endParaRPr sz="3200" dirty="0">
              <a:solidFill>
                <a:srgbClr val="00A99D"/>
              </a:solidFill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716C2BBB-C9F2-75B6-EF5E-905F9AFEDC24}"/>
              </a:ext>
            </a:extLst>
          </p:cNvPr>
          <p:cNvCxnSpPr>
            <a:cxnSpLocks/>
          </p:cNvCxnSpPr>
          <p:nvPr/>
        </p:nvCxnSpPr>
        <p:spPr bwMode="auto">
          <a:xfrm>
            <a:off x="6816080" y="5151664"/>
            <a:ext cx="4830273" cy="0"/>
          </a:xfrm>
          <a:prstGeom prst="line">
            <a:avLst/>
          </a:prstGeom>
          <a:ln w="19050">
            <a:solidFill>
              <a:srgbClr val="FFC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9" y="536185"/>
            <a:ext cx="498536" cy="7684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E2B0E1-4290-B2EB-0979-07C9ED401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12" y="564213"/>
            <a:ext cx="3981508" cy="712404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3668A29-A5E0-6FF4-6361-9D8318B6ABC6}"/>
              </a:ext>
            </a:extLst>
          </p:cNvPr>
          <p:cNvCxnSpPr>
            <a:cxnSpLocks/>
          </p:cNvCxnSpPr>
          <p:nvPr/>
        </p:nvCxnSpPr>
        <p:spPr>
          <a:xfrm>
            <a:off x="10992544" y="764586"/>
            <a:ext cx="0" cy="311659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31704" y="1029618"/>
            <a:ext cx="2880320" cy="311150"/>
          </a:xfrm>
        </p:spPr>
        <p:txBody>
          <a:bodyPr/>
          <a:lstStyle/>
          <a:p>
            <a:pPr lvl="0">
              <a:defRPr/>
            </a:pPr>
            <a:r>
              <a:rPr lang="ru-RU" dirty="0">
                <a:solidFill>
                  <a:srgbClr val="3EAFAB"/>
                </a:solidFill>
              </a:rPr>
              <a:t>АО «Химик»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53F9B"/>
              </a:solidFill>
            </a:endParaRPr>
          </a:p>
        </p:txBody>
      </p:sp>
      <p:sp>
        <p:nvSpPr>
          <p:cNvPr id="18" name="Заголовок 1"/>
          <p:cNvSpPr txBox="1"/>
          <p:nvPr/>
        </p:nvSpPr>
        <p:spPr bwMode="auto">
          <a:xfrm>
            <a:off x="679450" y="309538"/>
            <a:ext cx="10515600" cy="31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28437F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153F9B"/>
                </a:solidFill>
              </a:rPr>
              <a:t>КРУПНЕЙШИЕ ПРЕДПРИЯТИЯ РАЙОНА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611970" y="1920865"/>
            <a:ext cx="405198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 основания: </a:t>
            </a:r>
            <a:r>
              <a:rPr lang="ru-RU" sz="1600" dirty="0">
                <a:latin typeface="Arial"/>
              </a:rPr>
              <a:t>1927 г.</a:t>
            </a:r>
          </a:p>
          <a:p>
            <a:pPr>
              <a:defRPr/>
            </a:pPr>
            <a:endParaRPr lang="ru-RU" sz="1600" dirty="0">
              <a:latin typeface="Arial"/>
            </a:endParaRPr>
          </a:p>
          <a:p>
            <a:pPr>
              <a:spcBef>
                <a:spcPts val="1200"/>
              </a:spcBef>
              <a:defRPr/>
            </a:pPr>
            <a:r>
              <a:rPr lang="ru-RU" sz="1600" dirty="0">
                <a:latin typeface="Arial"/>
              </a:rPr>
              <a:t>Многопрофильное производственное предприятие, представитель химической отрасли РФ</a:t>
            </a:r>
          </a:p>
          <a:p>
            <a:pPr>
              <a:defRPr/>
            </a:pPr>
            <a:endParaRPr lang="ru-RU" sz="1600" dirty="0">
              <a:latin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персонала: </a:t>
            </a:r>
            <a:r>
              <a:rPr lang="ru-RU" sz="1600" dirty="0">
                <a:latin typeface="Arial"/>
              </a:rPr>
              <a:t>150 чел.</a:t>
            </a:r>
          </a:p>
          <a:p>
            <a:pPr>
              <a:defRPr/>
            </a:pPr>
            <a:endParaRPr lang="ru-RU" sz="1600" dirty="0">
              <a:latin typeface="Arial"/>
            </a:endParaRPr>
          </a:p>
          <a:p>
            <a:pPr>
              <a:defRPr/>
            </a:pPr>
            <a:r>
              <a:rPr lang="ru-RU" sz="1600" dirty="0">
                <a:latin typeface="Arial"/>
              </a:rPr>
              <a:t>В настоящее  время реализуется </a:t>
            </a:r>
            <a:br>
              <a:rPr lang="ru-RU" sz="1600" dirty="0">
                <a:latin typeface="Arial"/>
              </a:rPr>
            </a:br>
            <a:r>
              <a:rPr lang="ru-RU" sz="1600" dirty="0">
                <a:latin typeface="Arial"/>
              </a:rPr>
              <a:t>проект модернизации производства низковязких химических продуктов, автоматизации линий фасовки продукции, суммарной мощностью </a:t>
            </a:r>
            <a:br>
              <a:rPr lang="ru-RU" sz="1600" dirty="0">
                <a:latin typeface="Arial"/>
              </a:rPr>
            </a:br>
            <a:r>
              <a:rPr lang="ru-RU" sz="1600" dirty="0">
                <a:latin typeface="Arial"/>
              </a:rPr>
              <a:t>до — 7 тыс. т/год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6763" y="1966681"/>
            <a:ext cx="582376" cy="5787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4633" y="3580926"/>
            <a:ext cx="624858" cy="6194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1935" y="4703181"/>
            <a:ext cx="502045" cy="498852"/>
          </a:xfrm>
          <a:prstGeom prst="rect">
            <a:avLst/>
          </a:prstGeom>
        </p:spPr>
      </p:pic>
      <p:sp>
        <p:nvSpPr>
          <p:cNvPr id="3" name="Google Shape;323;p5">
            <a:extLst>
              <a:ext uri="{FF2B5EF4-FFF2-40B4-BE49-F238E27FC236}">
                <a16:creationId xmlns:a16="http://schemas.microsoft.com/office/drawing/2014/main" id="{D5C666AB-90B9-18C3-8541-B7A008DB120C}"/>
              </a:ext>
            </a:extLst>
          </p:cNvPr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10</a:t>
            </a:fld>
            <a:endParaRPr dirty="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22" y="949177"/>
            <a:ext cx="2016626" cy="4720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A475EE-BE44-B6AF-CF0A-02BD816B93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625" y="2912349"/>
            <a:ext cx="516651" cy="5166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0C76F0-9C8A-1772-36FA-9E475782E6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9" r="4343"/>
          <a:stretch/>
        </p:blipFill>
        <p:spPr>
          <a:xfrm>
            <a:off x="6096000" y="1966681"/>
            <a:ext cx="5760641" cy="43420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600DB7-83B4-C432-F1F4-7D03297BD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28" y="1995708"/>
            <a:ext cx="5747947" cy="43109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639616" y="1050811"/>
            <a:ext cx="7382882" cy="311150"/>
          </a:xfrm>
        </p:spPr>
        <p:txBody>
          <a:bodyPr/>
          <a:lstStyle/>
          <a:p>
            <a:pPr lvl="0">
              <a:defRPr/>
            </a:pPr>
            <a:r>
              <a:rPr lang="ru-RU" dirty="0">
                <a:solidFill>
                  <a:srgbClr val="3EAFAB"/>
                </a:solidFill>
              </a:rPr>
              <a:t>ООО «</a:t>
            </a:r>
            <a:r>
              <a:rPr lang="ru-RU" dirty="0" err="1">
                <a:solidFill>
                  <a:srgbClr val="3EAFAB"/>
                </a:solidFill>
              </a:rPr>
              <a:t>Лужский</a:t>
            </a:r>
            <a:r>
              <a:rPr lang="ru-RU" dirty="0">
                <a:solidFill>
                  <a:srgbClr val="3EAFAB"/>
                </a:solidFill>
              </a:rPr>
              <a:t> молочный комбинат»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153F9B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559496" y="2103234"/>
            <a:ext cx="43204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 основания: 1981 г.</a:t>
            </a:r>
            <a:endParaRPr lang="ru-RU" sz="1600" dirty="0">
              <a:latin typeface="Arial"/>
            </a:endParaRPr>
          </a:p>
          <a:p>
            <a:pPr marL="342900" indent="-342900">
              <a:buAutoNum type="arabicPlain" startAt="1981"/>
              <a:defRPr/>
            </a:pPr>
            <a:endParaRPr lang="ru-RU" sz="1600" dirty="0">
              <a:latin typeface="Arial"/>
            </a:endParaRPr>
          </a:p>
          <a:p>
            <a:pPr>
              <a:defRPr/>
            </a:pPr>
            <a:r>
              <a:rPr lang="ru-RU" sz="1600" dirty="0">
                <a:latin typeface="Arial"/>
              </a:rPr>
              <a:t>Продукция выпускается в соответствии </a:t>
            </a:r>
            <a:br>
              <a:rPr lang="ru-RU" sz="1600" dirty="0">
                <a:latin typeface="Arial"/>
              </a:rPr>
            </a:br>
            <a:r>
              <a:rPr lang="ru-RU" sz="1600" dirty="0">
                <a:latin typeface="Arial"/>
              </a:rPr>
              <a:t>с классическими традициями производства натуральных молочных продуктов </a:t>
            </a:r>
            <a:br>
              <a:rPr lang="ru-RU" sz="1600" dirty="0">
                <a:latin typeface="Arial"/>
              </a:rPr>
            </a:br>
            <a:r>
              <a:rPr lang="ru-RU" sz="1600" dirty="0">
                <a:latin typeface="Arial"/>
              </a:rPr>
              <a:t>и продукции для профессиональной кухни</a:t>
            </a:r>
          </a:p>
          <a:p>
            <a:pPr>
              <a:defRPr/>
            </a:pPr>
            <a:endParaRPr lang="ru-RU" sz="1600" dirty="0">
              <a:latin typeface="Arial"/>
            </a:endParaRPr>
          </a:p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персонала: </a:t>
            </a:r>
            <a:r>
              <a:rPr lang="ru-RU" sz="1600" dirty="0">
                <a:latin typeface="Arial"/>
              </a:rPr>
              <a:t>180 чел.</a:t>
            </a:r>
          </a:p>
          <a:p>
            <a:pPr>
              <a:defRPr/>
            </a:pPr>
            <a:endParaRPr lang="ru-RU" sz="1600" dirty="0">
              <a:latin typeface="Arial"/>
            </a:endParaRPr>
          </a:p>
          <a:p>
            <a:pPr>
              <a:defRPr/>
            </a:pPr>
            <a:r>
              <a:rPr lang="ru-RU" sz="1600" dirty="0">
                <a:latin typeface="Arial"/>
              </a:rPr>
              <a:t>В течение 2022 года проводилась реконструкция и модернизация производства предприятия. Установлена новая линия по производству стерилизованной продукции в упаковке </a:t>
            </a:r>
            <a:br>
              <a:rPr lang="ru-RU" sz="1600" dirty="0">
                <a:latin typeface="Arial"/>
              </a:rPr>
            </a:br>
            <a:r>
              <a:rPr lang="ru-RU" sz="1600" dirty="0">
                <a:latin typeface="Arial"/>
              </a:rPr>
              <a:t>1 литр. Планируется установка второй линии по производству стерилизованной продукции с фасовкой в мелкую тару.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2668" y="1961914"/>
            <a:ext cx="582376" cy="5787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2221" y="3664976"/>
            <a:ext cx="582376" cy="57730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5444" y="4864309"/>
            <a:ext cx="520446" cy="520446"/>
          </a:xfrm>
          <a:prstGeom prst="rect">
            <a:avLst/>
          </a:prstGeom>
        </p:spPr>
      </p:pic>
      <p:sp>
        <p:nvSpPr>
          <p:cNvPr id="5" name="Google Shape;323;p5">
            <a:extLst>
              <a:ext uri="{FF2B5EF4-FFF2-40B4-BE49-F238E27FC236}">
                <a16:creationId xmlns:a16="http://schemas.microsoft.com/office/drawing/2014/main" id="{49832A00-AD29-407C-72B9-464DC490C04E}"/>
              </a:ext>
            </a:extLst>
          </p:cNvPr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11</a:t>
            </a:fld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6E6F531-C5EA-7BB8-C28F-B2C926631C40}"/>
              </a:ext>
            </a:extLst>
          </p:cNvPr>
          <p:cNvSpPr txBox="1"/>
          <p:nvPr/>
        </p:nvSpPr>
        <p:spPr bwMode="auto">
          <a:xfrm>
            <a:off x="679450" y="309538"/>
            <a:ext cx="10515600" cy="31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28437F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153F9B"/>
                </a:solidFill>
              </a:rPr>
              <a:t>КРУПНЕЙШИЕ ПРЕДПРИЯТИЯ РАЙОНА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3DE015-0847-7431-E8C1-AAB87DEBA6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8" y="2835385"/>
            <a:ext cx="342363" cy="5423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47FFB6-AAFA-BD01-99C3-6544A88330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7" y="737440"/>
            <a:ext cx="1603063" cy="9297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43672" y="995910"/>
            <a:ext cx="7382882" cy="311150"/>
          </a:xfrm>
        </p:spPr>
        <p:txBody>
          <a:bodyPr/>
          <a:lstStyle/>
          <a:p>
            <a:pPr lvl="0">
              <a:defRPr/>
            </a:pPr>
            <a:r>
              <a:rPr lang="ru-RU" dirty="0">
                <a:solidFill>
                  <a:srgbClr val="3EAFAB"/>
                </a:solidFill>
              </a:rPr>
              <a:t>ООО «</a:t>
            </a:r>
            <a:r>
              <a:rPr lang="ru-RU" dirty="0" err="1">
                <a:solidFill>
                  <a:srgbClr val="3EAFAB"/>
                </a:solidFill>
              </a:rPr>
              <a:t>Лужский</a:t>
            </a:r>
            <a:r>
              <a:rPr lang="ru-RU" dirty="0">
                <a:solidFill>
                  <a:srgbClr val="3EAFAB"/>
                </a:solidFill>
              </a:rPr>
              <a:t> завод «</a:t>
            </a:r>
            <a:r>
              <a:rPr lang="ru-RU" dirty="0" err="1">
                <a:solidFill>
                  <a:srgbClr val="3EAFAB"/>
                </a:solidFill>
              </a:rPr>
              <a:t>Белкозин</a:t>
            </a:r>
            <a:r>
              <a:rPr lang="ru-RU" dirty="0">
                <a:solidFill>
                  <a:srgbClr val="3EAFAB"/>
                </a:solidFill>
              </a:rPr>
              <a:t>»»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153F9B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559497" y="1836107"/>
            <a:ext cx="4464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 основания: 1972 г.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зависимости от функционального назначения предлагается широкий выбор белковых колбасных оболочек, применяет новейшие технологии при изготовлении раствора коллагена для производства уникальных медицинских изделий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персонала: 354 чел.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декабре 2020 года произведен ввод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эксплуатацию новой автоматической линии по производству сосисочной оболочки.</a:t>
            </a:r>
          </a:p>
          <a:p>
            <a:pPr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9933" y="1985894"/>
            <a:ext cx="582376" cy="5787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8365" y="4168599"/>
            <a:ext cx="582376" cy="57730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1863" y="5111793"/>
            <a:ext cx="520446" cy="520446"/>
          </a:xfrm>
          <a:prstGeom prst="rect">
            <a:avLst/>
          </a:prstGeom>
        </p:spPr>
      </p:pic>
      <p:sp>
        <p:nvSpPr>
          <p:cNvPr id="5" name="Google Shape;323;p5">
            <a:extLst>
              <a:ext uri="{FF2B5EF4-FFF2-40B4-BE49-F238E27FC236}">
                <a16:creationId xmlns:a16="http://schemas.microsoft.com/office/drawing/2014/main" id="{49832A00-AD29-407C-72B9-464DC490C04E}"/>
              </a:ext>
            </a:extLst>
          </p:cNvPr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12</a:t>
            </a:fld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6E6F531-C5EA-7BB8-C28F-B2C926631C40}"/>
              </a:ext>
            </a:extLst>
          </p:cNvPr>
          <p:cNvSpPr txBox="1"/>
          <p:nvPr/>
        </p:nvSpPr>
        <p:spPr bwMode="auto">
          <a:xfrm>
            <a:off x="679450" y="309538"/>
            <a:ext cx="10515600" cy="31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28437F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153F9B"/>
                </a:solidFill>
              </a:rPr>
              <a:t>КРУПНЕЙШИЕ ПРЕДПРИЯТИЯ РАЙОНА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3" y="846205"/>
            <a:ext cx="2004046" cy="526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79B758-BD5A-C6A6-C8A8-53508F033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632" y="2930557"/>
            <a:ext cx="516651" cy="5166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150F7E-3C2D-EF58-C4A1-BEA42343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/>
          <a:stretch/>
        </p:blipFill>
        <p:spPr>
          <a:xfrm>
            <a:off x="6096000" y="1993867"/>
            <a:ext cx="5760640" cy="43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17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AC61AC-257D-4A3E-5E74-51290F0BCA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096" r="37574"/>
          <a:stretch/>
        </p:blipFill>
        <p:spPr>
          <a:xfrm>
            <a:off x="5399486" y="-1"/>
            <a:ext cx="6667207" cy="65846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58707" y="332656"/>
            <a:ext cx="10515600" cy="57394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153F9B"/>
                </a:solidFill>
                <a:ea typeface="Calibri"/>
              </a:rPr>
              <a:t>ТРУДОВЫЕ РЕСУРСЫ</a:t>
            </a:r>
            <a:br>
              <a:rPr lang="ru-RU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53F9B"/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4294967295"/>
          </p:nvPr>
        </p:nvSpPr>
        <p:spPr bwMode="auto">
          <a:xfrm>
            <a:off x="1566293" y="1052736"/>
            <a:ext cx="4702795" cy="55021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306"/>
              </a:spcBef>
              <a:buSzPct val="100000"/>
              <a:buNone/>
              <a:defRPr/>
            </a:pPr>
            <a:r>
              <a:rPr lang="ru-RU" sz="1600" b="1" dirty="0">
                <a:solidFill>
                  <a:srgbClr val="153F9B"/>
                </a:solidFill>
                <a:latin typeface="Arial"/>
                <a:cs typeface="Arial"/>
              </a:rPr>
              <a:t>Экономически активное население</a:t>
            </a:r>
          </a:p>
          <a:p>
            <a:pPr marL="0" indent="0">
              <a:spcBef>
                <a:spcPts val="306"/>
              </a:spcBef>
              <a:buSzPct val="100000"/>
              <a:buNone/>
              <a:defRPr/>
            </a:pPr>
            <a:r>
              <a:rPr lang="ru-RU" sz="800" b="1" dirty="0">
                <a:solidFill>
                  <a:srgbClr val="153F9B"/>
                </a:solidFill>
                <a:latin typeface="Arial"/>
                <a:cs typeface="Arial"/>
              </a:rPr>
              <a:t> </a:t>
            </a:r>
            <a:endParaRPr sz="800" dirty="0">
              <a:solidFill>
                <a:srgbClr val="153F9B"/>
              </a:solidFill>
            </a:endParaRPr>
          </a:p>
          <a:p>
            <a:pPr marL="0" indent="0">
              <a:spcBef>
                <a:spcPts val="306"/>
              </a:spcBef>
              <a:buSzPct val="100000"/>
              <a:buNone/>
              <a:defRPr/>
            </a:pPr>
            <a:r>
              <a:rPr lang="ru-RU" sz="1400" dirty="0">
                <a:latin typeface="Arial"/>
              </a:rPr>
              <a:t>37,5  тыс. человек </a:t>
            </a:r>
            <a:endParaRPr lang="ru-RU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lvl="0" indent="0">
              <a:spcBef>
                <a:spcPts val="306"/>
              </a:spcBef>
              <a:buSzPct val="100000"/>
              <a:buNone/>
              <a:defRPr/>
            </a:pPr>
            <a:endParaRPr lang="ru-RU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lvl="0" indent="0">
              <a:spcBef>
                <a:spcPts val="306"/>
              </a:spcBef>
              <a:buSzPct val="100000"/>
              <a:buNone/>
              <a:defRPr/>
            </a:pPr>
            <a:endParaRPr lang="ru-RU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lvl="0" indent="0">
              <a:spcBef>
                <a:spcPts val="306"/>
              </a:spcBef>
              <a:buSzPct val="100000"/>
              <a:buNone/>
              <a:defRPr/>
            </a:pPr>
            <a:r>
              <a:rPr lang="ru-RU" sz="1600" b="1" dirty="0">
                <a:solidFill>
                  <a:srgbClr val="153F9B"/>
                </a:solidFill>
                <a:latin typeface="Arial"/>
                <a:cs typeface="Arial"/>
              </a:rPr>
              <a:t>Средняя заработная плата  </a:t>
            </a:r>
          </a:p>
          <a:p>
            <a:pPr marL="0" lvl="0" indent="0">
              <a:spcBef>
                <a:spcPts val="306"/>
              </a:spcBef>
              <a:buSzPct val="100000"/>
              <a:buNone/>
              <a:defRPr/>
            </a:pPr>
            <a:r>
              <a:rPr lang="ru-RU" sz="800" b="1" dirty="0">
                <a:solidFill>
                  <a:srgbClr val="153F9B"/>
                </a:solidFill>
                <a:latin typeface="Arial"/>
                <a:cs typeface="Arial"/>
              </a:rPr>
              <a:t> </a:t>
            </a:r>
          </a:p>
          <a:p>
            <a:pPr marL="0" lvl="0" indent="0">
              <a:spcBef>
                <a:spcPts val="306"/>
              </a:spcBef>
              <a:buClr>
                <a:srgbClr val="7F7F7F"/>
              </a:buClr>
              <a:buSzPct val="100000"/>
              <a:buNone/>
              <a:defRPr/>
            </a:pPr>
            <a:r>
              <a:rPr lang="ru-RU" sz="1400" dirty="0">
                <a:latin typeface="Arial"/>
              </a:rPr>
              <a:t>47,9 тыс. рублей</a:t>
            </a:r>
            <a:endParaRPr lang="ru-RU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lvl="0" indent="0">
              <a:spcBef>
                <a:spcPts val="306"/>
              </a:spcBef>
              <a:buClr>
                <a:srgbClr val="7F7F7F"/>
              </a:buClr>
              <a:buSzPct val="100000"/>
              <a:buNone/>
              <a:defRPr/>
            </a:pPr>
            <a:endParaRPr lang="ru-RU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lvl="0" indent="0">
              <a:spcBef>
                <a:spcPts val="306"/>
              </a:spcBef>
              <a:buClr>
                <a:srgbClr val="7F7F7F"/>
              </a:buClr>
              <a:buSzPct val="100000"/>
              <a:buNone/>
              <a:defRPr/>
            </a:pPr>
            <a:endParaRPr lang="ru-RU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lvl="0" indent="0">
              <a:spcBef>
                <a:spcPts val="306"/>
              </a:spcBef>
              <a:buClr>
                <a:srgbClr val="7F7F7F"/>
              </a:buClr>
              <a:buSzPct val="100000"/>
              <a:buNone/>
              <a:defRPr/>
            </a:pPr>
            <a:r>
              <a:rPr lang="ru-RU" sz="1600" b="1" dirty="0">
                <a:solidFill>
                  <a:srgbClr val="153F9B"/>
                </a:solidFill>
                <a:latin typeface="Arial"/>
                <a:cs typeface="Arial"/>
              </a:rPr>
              <a:t>Образовательные учреждения</a:t>
            </a:r>
          </a:p>
          <a:p>
            <a:pPr marL="0" lvl="0" indent="0">
              <a:spcBef>
                <a:spcPts val="306"/>
              </a:spcBef>
              <a:buClr>
                <a:srgbClr val="7F7F7F"/>
              </a:buClr>
              <a:buSzPct val="100000"/>
              <a:buNone/>
              <a:defRPr/>
            </a:pPr>
            <a:endParaRPr lang="ru-RU" sz="1400" b="1" dirty="0">
              <a:solidFill>
                <a:srgbClr val="264281"/>
              </a:solidFill>
              <a:latin typeface="Arial"/>
              <a:cs typeface="Arial"/>
            </a:endParaRPr>
          </a:p>
          <a:p>
            <a:pPr lvl="0">
              <a:spcBef>
                <a:spcPts val="0"/>
              </a:spcBef>
              <a:buClr>
                <a:srgbClr val="153F9B"/>
              </a:buClr>
              <a:buSzPts val="1800"/>
              <a:buFont typeface="Wingdings"/>
              <a:buChar char="ü"/>
              <a:defRPr/>
            </a:pPr>
            <a:r>
              <a:rPr lang="ru-RU" sz="1400" dirty="0">
                <a:latin typeface="Arial"/>
                <a:ea typeface="Calibri"/>
              </a:rPr>
              <a:t>Кол-во общеобразовательных учреждений: </a:t>
            </a:r>
            <a:r>
              <a:rPr lang="ru-RU" sz="1400" b="1" dirty="0">
                <a:latin typeface="Arial"/>
                <a:ea typeface="Calibri"/>
              </a:rPr>
              <a:t>17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Clr>
                <a:srgbClr val="153F9B"/>
              </a:buClr>
              <a:buSzPts val="1800"/>
              <a:buFont typeface="Wingdings"/>
              <a:buChar char="ü"/>
              <a:defRPr/>
            </a:pPr>
            <a:r>
              <a:rPr lang="ru-RU" sz="1400" dirty="0">
                <a:latin typeface="Arial"/>
                <a:ea typeface="Calibri"/>
              </a:rPr>
              <a:t>Кол-во тысяч обучающихся: </a:t>
            </a:r>
            <a:r>
              <a:rPr lang="ru-RU" sz="1400" b="1" dirty="0">
                <a:latin typeface="Arial"/>
                <a:ea typeface="Calibri"/>
              </a:rPr>
              <a:t>5,892</a:t>
            </a:r>
          </a:p>
          <a:p>
            <a:pPr lvl="0">
              <a:spcBef>
                <a:spcPts val="600"/>
              </a:spcBef>
              <a:buClr>
                <a:srgbClr val="153F9B"/>
              </a:buClr>
              <a:buSzPts val="1800"/>
              <a:buFont typeface="Wingdings"/>
              <a:buChar char="ü"/>
              <a:defRPr/>
            </a:pPr>
            <a:r>
              <a:rPr lang="ru-RU" sz="1400" dirty="0">
                <a:latin typeface="Arial"/>
                <a:ea typeface="Calibri"/>
              </a:rPr>
              <a:t>Наименования средних профессиональных учреждений, ссылки на их сайты:</a:t>
            </a:r>
            <a:br>
              <a:rPr lang="ru-RU" sz="1400" dirty="0">
                <a:latin typeface="Arial"/>
                <a:ea typeface="Calibri"/>
              </a:rPr>
            </a:br>
            <a:r>
              <a:rPr lang="ru-RU" sz="1400" dirty="0">
                <a:latin typeface="Arial"/>
                <a:ea typeface="Calibri"/>
              </a:rPr>
              <a:t>Государственное Автономное Профессиональное Образовательное Учреждение Ленинградской области «Лужский агропромышленный техникум»</a:t>
            </a:r>
            <a:br>
              <a:rPr lang="ru-RU" sz="1400" dirty="0">
                <a:latin typeface="Arial"/>
                <a:ea typeface="Calibri"/>
              </a:rPr>
            </a:br>
            <a:br>
              <a:rPr lang="ru-RU" sz="1400" dirty="0">
                <a:latin typeface="Arial"/>
                <a:ea typeface="Calibri"/>
              </a:rPr>
            </a:br>
            <a:r>
              <a:rPr lang="ru-RU" sz="1400" u="sng" dirty="0">
                <a:solidFill>
                  <a:srgbClr val="153F9B"/>
                </a:solidFill>
                <a:latin typeface="Arial"/>
                <a:ea typeface="Calibri"/>
              </a:rPr>
              <a:t>http://www.lapk.znaet.ru/site.xp/049049055.html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10192546" y="2551221"/>
            <a:ext cx="189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/>
                <a:cs typeface="Arial"/>
              </a:rPr>
              <a:t>Кировский район </a:t>
            </a:r>
            <a:endParaRPr sz="1200" dirty="0"/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/>
                <a:cs typeface="Arial"/>
              </a:rPr>
              <a:t>57,1 тыс. чел.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10190144" y="3540879"/>
            <a:ext cx="1093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Тосненский </a:t>
            </a:r>
            <a:br>
              <a:rPr lang="ru-RU" sz="1200" b="1" dirty="0">
                <a:latin typeface="Arial"/>
                <a:cs typeface="Arial"/>
              </a:rPr>
            </a:br>
            <a:r>
              <a:rPr lang="ru-RU" sz="1200" b="1" dirty="0">
                <a:latin typeface="Arial"/>
                <a:cs typeface="Arial"/>
              </a:rPr>
              <a:t>район</a:t>
            </a:r>
            <a:endParaRPr sz="1200" dirty="0"/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/>
                <a:cs typeface="Arial"/>
              </a:rPr>
              <a:t>81,160 тыс. </a:t>
            </a:r>
            <a:br>
              <a:rPr lang="ru-RU" sz="1200" b="1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ru-RU" sz="1200" b="1" dirty="0">
                <a:solidFill>
                  <a:schemeClr val="tx1"/>
                </a:solidFill>
                <a:latin typeface="Arial"/>
                <a:cs typeface="Arial"/>
              </a:rPr>
              <a:t>чел.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8814662" y="3508650"/>
            <a:ext cx="1502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Гатчинский </a:t>
            </a:r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район</a:t>
            </a:r>
            <a:endParaRPr sz="1200" dirty="0"/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146,029 тыс. </a:t>
            </a:r>
            <a:br>
              <a:rPr lang="ru-RU" sz="1200" b="1" dirty="0">
                <a:latin typeface="Arial"/>
                <a:cs typeface="Arial"/>
              </a:rPr>
            </a:br>
            <a:r>
              <a:rPr lang="ru-RU" sz="1200" b="1" dirty="0">
                <a:latin typeface="Arial"/>
                <a:cs typeface="Arial"/>
              </a:rPr>
              <a:t>чел.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7864192" y="4970200"/>
            <a:ext cx="224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Лужский район </a:t>
            </a:r>
            <a:endParaRPr sz="1200" dirty="0"/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37,015 тыс. чел.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9005042" y="1278038"/>
            <a:ext cx="229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Всеволожский  </a:t>
            </a:r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район</a:t>
            </a:r>
            <a:endParaRPr sz="1200" dirty="0"/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306 тыс. чел.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7054" y="980728"/>
            <a:ext cx="674672" cy="669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57054" y="2165543"/>
            <a:ext cx="721561" cy="7169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68597" y="3398022"/>
            <a:ext cx="721562" cy="721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A74BF7-41DB-A33C-F5A3-0621E1B5A6DC}"/>
              </a:ext>
            </a:extLst>
          </p:cNvPr>
          <p:cNvSpPr txBox="1"/>
          <p:nvPr/>
        </p:nvSpPr>
        <p:spPr bwMode="auto">
          <a:xfrm>
            <a:off x="10572449" y="5016583"/>
            <a:ext cx="149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Новгородская область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4F5A08-97BC-62EC-9A35-8D2852A81F61}"/>
              </a:ext>
            </a:extLst>
          </p:cNvPr>
          <p:cNvSpPr txBox="1"/>
          <p:nvPr/>
        </p:nvSpPr>
        <p:spPr bwMode="auto">
          <a:xfrm>
            <a:off x="6177729" y="2161982"/>
            <a:ext cx="25046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Финский залив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BB5AAF4-0DD3-E09C-46A5-FA5DE339DF7E}"/>
              </a:ext>
            </a:extLst>
          </p:cNvPr>
          <p:cNvCxnSpPr>
            <a:cxnSpLocks/>
            <a:endCxn id="23" idx="5"/>
          </p:cNvCxnSpPr>
          <p:nvPr/>
        </p:nvCxnSpPr>
        <p:spPr bwMode="auto">
          <a:xfrm>
            <a:off x="8226706" y="1872285"/>
            <a:ext cx="1590567" cy="597468"/>
          </a:xfrm>
          <a:prstGeom prst="line">
            <a:avLst/>
          </a:prstGeom>
          <a:ln>
            <a:solidFill>
              <a:srgbClr val="3A48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id="{3F2DEA30-D7DD-36A9-7D34-EC00D52CDE59}"/>
              </a:ext>
            </a:extLst>
          </p:cNvPr>
          <p:cNvSpPr/>
          <p:nvPr/>
        </p:nvSpPr>
        <p:spPr bwMode="auto">
          <a:xfrm>
            <a:off x="9696400" y="2348880"/>
            <a:ext cx="141611" cy="141611"/>
          </a:xfrm>
          <a:prstGeom prst="ellipse">
            <a:avLst/>
          </a:prstGeom>
          <a:solidFill>
            <a:srgbClr val="153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346B10-D9C9-198E-4AE9-BD234B8EBDEB}"/>
              </a:ext>
            </a:extLst>
          </p:cNvPr>
          <p:cNvSpPr txBox="1"/>
          <p:nvPr/>
        </p:nvSpPr>
        <p:spPr bwMode="auto">
          <a:xfrm>
            <a:off x="6288818" y="1735225"/>
            <a:ext cx="25046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DCECC5-05B8-5DB8-AE3E-66BAC809941B}"/>
              </a:ext>
            </a:extLst>
          </p:cNvPr>
          <p:cNvSpPr txBox="1"/>
          <p:nvPr/>
        </p:nvSpPr>
        <p:spPr bwMode="auto">
          <a:xfrm>
            <a:off x="6767335" y="3092327"/>
            <a:ext cx="1331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Кингисеппский</a:t>
            </a:r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 район</a:t>
            </a:r>
            <a:endParaRPr sz="1200" dirty="0"/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72,512 тыс. </a:t>
            </a:r>
            <a:br>
              <a:rPr lang="ru-RU" sz="1200" b="1" dirty="0">
                <a:latin typeface="Arial"/>
                <a:cs typeface="Arial"/>
              </a:rPr>
            </a:br>
            <a:r>
              <a:rPr lang="ru-RU" sz="1200" b="1" dirty="0">
                <a:latin typeface="Arial"/>
                <a:cs typeface="Arial"/>
              </a:rPr>
              <a:t>чел.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CAF0E9-8688-8105-DA86-DFDFADE48D59}"/>
              </a:ext>
            </a:extLst>
          </p:cNvPr>
          <p:cNvSpPr txBox="1"/>
          <p:nvPr/>
        </p:nvSpPr>
        <p:spPr bwMode="auto">
          <a:xfrm>
            <a:off x="7668402" y="2445996"/>
            <a:ext cx="203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Ломоносовский </a:t>
            </a:r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район</a:t>
            </a:r>
            <a:endParaRPr sz="1200" dirty="0"/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46,463 тыс. чел.</a:t>
            </a:r>
          </a:p>
        </p:txBody>
      </p:sp>
      <p:sp>
        <p:nvSpPr>
          <p:cNvPr id="8" name="Google Shape;323;p5">
            <a:extLst>
              <a:ext uri="{FF2B5EF4-FFF2-40B4-BE49-F238E27FC236}">
                <a16:creationId xmlns:a16="http://schemas.microsoft.com/office/drawing/2014/main" id="{4253415C-EC4C-45DE-8B04-1BB41A035F86}"/>
              </a:ext>
            </a:extLst>
          </p:cNvPr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13</a:t>
            </a:fld>
            <a:endParaRPr dirty="0"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1099C3-81B1-FBB8-BDC0-FEC78A6175BC}"/>
              </a:ext>
            </a:extLst>
          </p:cNvPr>
          <p:cNvSpPr txBox="1"/>
          <p:nvPr/>
        </p:nvSpPr>
        <p:spPr bwMode="auto">
          <a:xfrm>
            <a:off x="5531831" y="3577577"/>
            <a:ext cx="1494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Эстония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613F48-3F37-8E17-DF82-E920DCF79C5F}"/>
              </a:ext>
            </a:extLst>
          </p:cNvPr>
          <p:cNvSpPr txBox="1"/>
          <p:nvPr/>
        </p:nvSpPr>
        <p:spPr bwMode="auto">
          <a:xfrm>
            <a:off x="6752001" y="5839156"/>
            <a:ext cx="149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Псковская область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47C761-E52F-660C-6ADD-80BE8F2BDBF5}"/>
              </a:ext>
            </a:extLst>
          </p:cNvPr>
          <p:cNvSpPr txBox="1"/>
          <p:nvPr/>
        </p:nvSpPr>
        <p:spPr bwMode="auto">
          <a:xfrm>
            <a:off x="7861829" y="3596786"/>
            <a:ext cx="1256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Волосовский</a:t>
            </a:r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 район</a:t>
            </a:r>
            <a:endParaRPr sz="1200" dirty="0"/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26,206 тыс. </a:t>
            </a:r>
            <a:br>
              <a:rPr lang="ru-RU" sz="1200" b="1" dirty="0">
                <a:latin typeface="Arial"/>
                <a:cs typeface="Arial"/>
              </a:rPr>
            </a:br>
            <a:r>
              <a:rPr lang="ru-RU" sz="1200" b="1" dirty="0">
                <a:latin typeface="Arial"/>
                <a:cs typeface="Arial"/>
              </a:rPr>
              <a:t>чел.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DEAE56-78B7-D6FA-9447-6404318BB5BF}"/>
              </a:ext>
            </a:extLst>
          </p:cNvPr>
          <p:cNvSpPr txBox="1"/>
          <p:nvPr/>
        </p:nvSpPr>
        <p:spPr bwMode="auto">
          <a:xfrm>
            <a:off x="6345222" y="4154156"/>
            <a:ext cx="1331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Сланцевский</a:t>
            </a:r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 район</a:t>
            </a:r>
            <a:endParaRPr sz="1200" dirty="0"/>
          </a:p>
          <a:p>
            <a:pPr algn="ctr">
              <a:defRPr/>
            </a:pPr>
            <a:r>
              <a:rPr lang="ru-RU" sz="1200" b="1" dirty="0">
                <a:latin typeface="Arial"/>
                <a:cs typeface="Arial"/>
              </a:rPr>
              <a:t>45,192 тыс. </a:t>
            </a:r>
            <a:br>
              <a:rPr lang="ru-RU" sz="1200" b="1" dirty="0">
                <a:latin typeface="Arial"/>
                <a:cs typeface="Arial"/>
              </a:rPr>
            </a:br>
            <a:r>
              <a:rPr lang="ru-RU" sz="1200" b="1" dirty="0">
                <a:latin typeface="Arial"/>
                <a:cs typeface="Arial"/>
              </a:rPr>
              <a:t>чел.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00492" y="0"/>
            <a:ext cx="53915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37319" y="5302170"/>
            <a:ext cx="5735997" cy="71911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400" b="1" dirty="0">
                <a:solidFill>
                  <a:srgbClr val="153F9B"/>
                </a:solidFill>
                <a:latin typeface="Arial"/>
                <a:cs typeface="Arial"/>
              </a:rPr>
              <a:t>Инвестиционные площадки </a:t>
            </a:r>
            <a:br>
              <a:rPr lang="ru-RU" sz="2400" b="1" dirty="0">
                <a:solidFill>
                  <a:srgbClr val="153F9B"/>
                </a:solidFill>
                <a:latin typeface="Arial"/>
                <a:cs typeface="Arial"/>
              </a:rPr>
            </a:br>
            <a:r>
              <a:rPr lang="ru-RU" sz="2400" b="1" dirty="0" err="1">
                <a:solidFill>
                  <a:srgbClr val="153F9B"/>
                </a:solidFill>
                <a:latin typeface="Arial"/>
                <a:cs typeface="Arial"/>
              </a:rPr>
              <a:t>Лужского</a:t>
            </a:r>
            <a:r>
              <a:rPr lang="ru-RU" sz="2400" b="1" dirty="0">
                <a:solidFill>
                  <a:srgbClr val="153F9B"/>
                </a:solidFill>
                <a:latin typeface="Arial"/>
                <a:cs typeface="Arial"/>
              </a:rPr>
              <a:t> района</a:t>
            </a:r>
            <a:endParaRPr lang="ru-RU" sz="320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4355" y="0"/>
            <a:ext cx="48757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4495" y="6426101"/>
            <a:ext cx="1527336" cy="431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64495" y="1"/>
            <a:ext cx="1527336" cy="48120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065DC6-B886-88CA-0D11-16ACD094A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0"/>
            <a:ext cx="8333249" cy="532486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0344472" y="6492875"/>
            <a:ext cx="1625373" cy="285750"/>
          </a:xfrm>
        </p:spPr>
        <p:txBody>
          <a:bodyPr/>
          <a:lstStyle/>
          <a:p>
            <a:endParaRPr lang="ru-RU">
              <a:solidFill>
                <a:srgbClr val="153F9B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666B84-CD2F-B6F2-5877-21B98BF80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t="4192" r="12713" b="3888"/>
          <a:stretch/>
        </p:blipFill>
        <p:spPr>
          <a:xfrm>
            <a:off x="5392135" y="1108364"/>
            <a:ext cx="6482183" cy="4684391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49E61AC-8AA0-92D3-086E-4CEC6EDB2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58" y="303071"/>
            <a:ext cx="10515600" cy="311150"/>
          </a:xfrm>
        </p:spPr>
        <p:txBody>
          <a:bodyPr/>
          <a:lstStyle/>
          <a:p>
            <a:r>
              <a:rPr lang="ru-RU" dirty="0">
                <a:solidFill>
                  <a:srgbClr val="153F9B"/>
                </a:solidFill>
              </a:rPr>
              <a:t>КАРТА ИНВЕСТИЦИОННЫХ ПЛОЩАДОК (ИРИС)</a:t>
            </a:r>
          </a:p>
        </p:txBody>
      </p:sp>
      <p:pic>
        <p:nvPicPr>
          <p:cNvPr id="14" name="Picture 2" descr="http://qrcoder.ru/code/?https%3A%2F%2Fmap.lenoblinvest.ru%2Fgis%2F%23%2Fmap%2Froot%2F31.685623%2C59.850164%2F7%2F1811%2C1343%2C1323%2C1812%2C1336%2C1337%2C1338%2C1341%2C1340%2C1339%2C1356%2C1395&amp;4&amp;0">
            <a:extLst>
              <a:ext uri="{FF2B5EF4-FFF2-40B4-BE49-F238E27FC236}">
                <a16:creationId xmlns:a16="http://schemas.microsoft.com/office/drawing/2014/main" id="{A5B31B0C-83A2-1981-6D46-C20F5120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110" y="4637724"/>
            <a:ext cx="1929040" cy="192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9FE0306-2153-738D-5F2E-3AFEA52F4D47}"/>
              </a:ext>
            </a:extLst>
          </p:cNvPr>
          <p:cNvSpPr/>
          <p:nvPr/>
        </p:nvSpPr>
        <p:spPr>
          <a:xfrm>
            <a:off x="710898" y="3036195"/>
            <a:ext cx="461987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карта отражает:</a:t>
            </a:r>
          </a:p>
          <a:p>
            <a:endParaRPr lang="ru-RU" sz="1400" dirty="0">
              <a:solidFill>
                <a:srgbClr val="3A48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3A48B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Схемы инвестиционных площадок</a:t>
            </a:r>
          </a:p>
          <a:p>
            <a:pPr marL="285750" indent="-285750">
              <a:lnSpc>
                <a:spcPct val="150000"/>
              </a:lnSpc>
              <a:buClr>
                <a:srgbClr val="3A48B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Оценку существующей инфраструктуры</a:t>
            </a:r>
          </a:p>
          <a:p>
            <a:pPr marL="285750" indent="-285750">
              <a:lnSpc>
                <a:spcPct val="150000"/>
              </a:lnSpc>
              <a:buClr>
                <a:srgbClr val="3A48B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Планы развития инфраструктуры</a:t>
            </a:r>
          </a:p>
          <a:p>
            <a:pPr marL="285750" indent="-285750">
              <a:lnSpc>
                <a:spcPct val="150000"/>
              </a:lnSpc>
              <a:buClr>
                <a:srgbClr val="3A48B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  <a:p>
            <a:pPr marL="285750" indent="-285750">
              <a:lnSpc>
                <a:spcPct val="150000"/>
              </a:lnSpc>
              <a:buClr>
                <a:srgbClr val="3A48B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Категории земель, кадастровую карту, спутниковые снимки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BE83437-7E42-B831-30E0-86DB15E1DB27}"/>
              </a:ext>
            </a:extLst>
          </p:cNvPr>
          <p:cNvSpPr/>
          <p:nvPr/>
        </p:nvSpPr>
        <p:spPr>
          <a:xfrm>
            <a:off x="707158" y="1028301"/>
            <a:ext cx="4682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инвестиционной карте Ленинградской области содержится информация про: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C74C814-AD1B-054A-5238-99D995EF8E79}"/>
              </a:ext>
            </a:extLst>
          </p:cNvPr>
          <p:cNvSpPr/>
          <p:nvPr/>
        </p:nvSpPr>
        <p:spPr>
          <a:xfrm>
            <a:off x="710898" y="1701783"/>
            <a:ext cx="355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3A48B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инвестиционных площадок </a:t>
            </a:r>
          </a:p>
          <a:p>
            <a:pPr marL="285750" indent="-285750">
              <a:lnSpc>
                <a:spcPct val="150000"/>
              </a:lnSpc>
              <a:buClr>
                <a:srgbClr val="3A48B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индустриальный парк</a:t>
            </a:r>
          </a:p>
          <a:p>
            <a:pPr marL="285750" indent="-285750">
              <a:lnSpc>
                <a:spcPct val="150000"/>
              </a:lnSpc>
              <a:buClr>
                <a:srgbClr val="3A48B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инвестиционных проектов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3C806979-11D5-0B16-69A7-9706581B2DCB}"/>
              </a:ext>
            </a:extLst>
          </p:cNvPr>
          <p:cNvSpPr txBox="1">
            <a:spLocks/>
          </p:cNvSpPr>
          <p:nvPr/>
        </p:nvSpPr>
        <p:spPr bwMode="auto">
          <a:xfrm>
            <a:off x="4511824" y="5977476"/>
            <a:ext cx="5488870" cy="697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400" b="0" u="sng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https://map.lenoblinvest.ru/gis/#/map/root/31.685623,59.850164/7/1811,1343,1323,1812,1336,1337,1338,1341,1340,1339,1356,1395</a:t>
            </a:r>
            <a:endParaRPr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DADDC4C-0B81-8FDE-B7AC-D3F52F61099D}"/>
              </a:ext>
            </a:extLst>
          </p:cNvPr>
          <p:cNvSpPr/>
          <p:nvPr/>
        </p:nvSpPr>
        <p:spPr bwMode="auto">
          <a:xfrm>
            <a:off x="6778104" y="5718094"/>
            <a:ext cx="316717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площадки</a:t>
            </a:r>
          </a:p>
        </p:txBody>
      </p:sp>
      <p:sp>
        <p:nvSpPr>
          <p:cNvPr id="2" name="Google Shape;323;p5">
            <a:extLst>
              <a:ext uri="{FF2B5EF4-FFF2-40B4-BE49-F238E27FC236}">
                <a16:creationId xmlns:a16="http://schemas.microsoft.com/office/drawing/2014/main" id="{39A449E5-D10B-D42F-9ED3-DDFDD34F9817}"/>
              </a:ext>
            </a:extLst>
          </p:cNvPr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15</a:t>
            </a:fld>
            <a:endParaRPr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1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9450" y="309538"/>
            <a:ext cx="10515600" cy="31115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153F9B"/>
                </a:solidFill>
              </a:rPr>
              <a:t>Земельный участок </a:t>
            </a:r>
            <a:r>
              <a:rPr lang="ru-RU" dirty="0" err="1">
                <a:solidFill>
                  <a:srgbClr val="153F9B"/>
                </a:solidFill>
              </a:rPr>
              <a:t>Пехенец</a:t>
            </a:r>
            <a:r>
              <a:rPr lang="ru-RU" dirty="0">
                <a:solidFill>
                  <a:srgbClr val="153F9B"/>
                </a:solidFill>
              </a:rPr>
              <a:t> 1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53F9B"/>
              </a:solidFill>
            </a:endParaRPr>
          </a:p>
        </p:txBody>
      </p:sp>
      <p:sp>
        <p:nvSpPr>
          <p:cNvPr id="5" name="Google Shape;153;p8"/>
          <p:cNvSpPr txBox="1"/>
          <p:nvPr/>
        </p:nvSpPr>
        <p:spPr bwMode="auto">
          <a:xfrm>
            <a:off x="679450" y="2910581"/>
            <a:ext cx="541655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E8A719"/>
              </a:buClr>
              <a:buSzPct val="150000"/>
              <a:buFont typeface="Arial"/>
              <a:buChar char="•"/>
              <a:defRPr/>
            </a:pPr>
            <a:r>
              <a:rPr lang="ru-RU" sz="1600" b="1" dirty="0">
                <a:solidFill>
                  <a:srgbClr val="153F9B"/>
                </a:solidFill>
                <a:latin typeface="Arial"/>
                <a:ea typeface="Calibri"/>
                <a:cs typeface="Arial"/>
              </a:rPr>
              <a:t>Общая площадь</a:t>
            </a:r>
            <a:r>
              <a:rPr lang="ru-RU" sz="1600" b="1" dirty="0">
                <a:solidFill>
                  <a:srgbClr val="153F9B"/>
                </a:solidFill>
                <a:latin typeface="Arial"/>
                <a:cs typeface="Arial"/>
              </a:rPr>
              <a:t>:</a:t>
            </a:r>
            <a:r>
              <a:rPr lang="ru-RU" sz="1600" b="1" dirty="0">
                <a:solidFill>
                  <a:srgbClr val="264281"/>
                </a:solidFill>
                <a:latin typeface="Arial"/>
                <a:cs typeface="Arial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22,1 га</a:t>
            </a:r>
            <a:endParaRPr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79449" y="791331"/>
            <a:ext cx="5984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3EAF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Ленинградская область, Лужский район, </a:t>
            </a:r>
            <a:br>
              <a:rPr lang="ru-RU" sz="1600" b="1" dirty="0">
                <a:solidFill>
                  <a:srgbClr val="3EAF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3EAF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Мшинское сельское поселение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679450" y="3875788"/>
            <a:ext cx="463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E8A719"/>
              </a:buClr>
              <a:buSzPct val="150000"/>
              <a:buFont typeface="Arial"/>
              <a:buChar char="•"/>
              <a:defRPr/>
            </a:pPr>
            <a:r>
              <a:rPr lang="ru-RU" sz="1600" b="1" dirty="0">
                <a:solidFill>
                  <a:srgbClr val="153F9B"/>
                </a:solidFill>
                <a:latin typeface="Arial"/>
                <a:ea typeface="Calibri"/>
                <a:cs typeface="Arial"/>
              </a:rPr>
              <a:t>Форма собственности</a:t>
            </a:r>
            <a:r>
              <a:rPr lang="ru-RU" sz="1600" b="1" dirty="0">
                <a:solidFill>
                  <a:srgbClr val="153F9B"/>
                </a:solidFill>
                <a:latin typeface="Arial"/>
                <a:cs typeface="Arial"/>
              </a:rPr>
              <a:t>: </a:t>
            </a:r>
            <a:r>
              <a:rPr lang="ru-RU" sz="1600" dirty="0">
                <a:latin typeface="Arial"/>
                <a:ea typeface="Calibri"/>
              </a:rPr>
              <a:t>Неразграниченная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79450" y="3372392"/>
            <a:ext cx="1920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Clr>
                <a:srgbClr val="E8A719"/>
              </a:buClr>
              <a:buSzPct val="150000"/>
              <a:buFont typeface="Arial"/>
              <a:buChar char="•"/>
              <a:defRPr/>
            </a:pPr>
            <a:r>
              <a:rPr lang="ru-RU" sz="1600" b="1" dirty="0">
                <a:solidFill>
                  <a:srgbClr val="153F9B"/>
                </a:solidFill>
                <a:latin typeface="Arial"/>
                <a:ea typeface="Calibri"/>
                <a:cs typeface="Arial"/>
              </a:rPr>
              <a:t>Тип</a:t>
            </a:r>
            <a:r>
              <a:rPr lang="ru-RU" sz="1600" b="1" dirty="0">
                <a:solidFill>
                  <a:srgbClr val="153F9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Greenfield</a:t>
            </a: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679450" y="2401890"/>
            <a:ext cx="3418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E8A719"/>
              </a:buClr>
              <a:buSzPct val="150000"/>
              <a:buFont typeface="Arial"/>
              <a:buChar char="•"/>
              <a:defRPr/>
            </a:pPr>
            <a:r>
              <a:rPr lang="ru-RU" sz="1600" b="1" dirty="0">
                <a:solidFill>
                  <a:srgbClr val="153F9B"/>
                </a:solidFill>
                <a:latin typeface="Arial"/>
                <a:ea typeface="Calibri"/>
                <a:cs typeface="Arial"/>
              </a:rPr>
              <a:t>Класс опасности: </a:t>
            </a:r>
            <a:r>
              <a:rPr lang="ru-RU" sz="1600" dirty="0">
                <a:latin typeface="Arial"/>
                <a:ea typeface="Calibri"/>
                <a:cs typeface="Arial"/>
              </a:rPr>
              <a:t>3-5</a:t>
            </a:r>
            <a:endParaRPr lang="ru-RU" sz="1600" dirty="0">
              <a:latin typeface="Arial"/>
              <a:cs typeface="Arial"/>
            </a:endParaRPr>
          </a:p>
        </p:txBody>
      </p:sp>
      <p:sp>
        <p:nvSpPr>
          <p:cNvPr id="26" name="Google Shape;153;p8"/>
          <p:cNvSpPr txBox="1"/>
          <p:nvPr/>
        </p:nvSpPr>
        <p:spPr bwMode="auto">
          <a:xfrm>
            <a:off x="679450" y="1697325"/>
            <a:ext cx="5416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rgbClr val="E8A719"/>
              </a:buClr>
              <a:buSzPct val="150000"/>
              <a:buFont typeface="Arial"/>
              <a:buChar char="•"/>
              <a:defRPr/>
            </a:pPr>
            <a:r>
              <a:rPr lang="ru-RU" sz="1600" b="1" dirty="0">
                <a:solidFill>
                  <a:srgbClr val="153F9B"/>
                </a:solidFill>
                <a:latin typeface="Arial"/>
                <a:ea typeface="Calibri"/>
                <a:cs typeface="Arial"/>
              </a:rPr>
              <a:t>Вид разрешенного использования: </a:t>
            </a:r>
            <a:br>
              <a:rPr lang="ru-RU" sz="1600" b="1" dirty="0">
                <a:solidFill>
                  <a:srgbClr val="153F9B"/>
                </a:solidFill>
                <a:latin typeface="Arial"/>
                <a:ea typeface="Calibri"/>
                <a:cs typeface="Arial"/>
              </a:rPr>
            </a:br>
            <a:r>
              <a:rPr lang="ru-RU" sz="1600" dirty="0">
                <a:latin typeface="Arial"/>
                <a:ea typeface="Calibri"/>
              </a:rPr>
              <a:t>Для размещения промышленных объектов</a:t>
            </a:r>
            <a:endParaRPr sz="1600" dirty="0">
              <a:latin typeface="Arial"/>
              <a:ea typeface="Calibri"/>
              <a:cs typeface="Arial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679450" y="4386590"/>
            <a:ext cx="47852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E8A719"/>
              </a:buClr>
              <a:buSzPct val="150000"/>
              <a:buFont typeface="Arial"/>
              <a:buChar char="•"/>
              <a:defRPr/>
            </a:pPr>
            <a:r>
              <a:rPr lang="ru-RU" sz="1600" b="1" dirty="0">
                <a:solidFill>
                  <a:srgbClr val="153F9B"/>
                </a:solidFill>
                <a:latin typeface="Arial"/>
                <a:ea typeface="Calibri"/>
                <a:cs typeface="Arial"/>
              </a:rPr>
              <a:t>Варианты приобретения</a:t>
            </a:r>
            <a:r>
              <a:rPr lang="ru-RU" sz="1600" b="1" dirty="0">
                <a:solidFill>
                  <a:srgbClr val="153F9B"/>
                </a:solidFill>
                <a:latin typeface="Arial"/>
                <a:cs typeface="Arial"/>
              </a:rPr>
              <a:t>: </a:t>
            </a:r>
            <a:r>
              <a:rPr lang="ru-RU" sz="1600" dirty="0">
                <a:latin typeface="Arial"/>
                <a:ea typeface="Calibri"/>
                <a:cs typeface="Arial"/>
              </a:rPr>
              <a:t>Аренда, продажа</a:t>
            </a:r>
            <a:endParaRPr lang="ru-RU" sz="1600" dirty="0"/>
          </a:p>
        </p:txBody>
      </p:sp>
      <p:sp>
        <p:nvSpPr>
          <p:cNvPr id="3" name="Google Shape;323;p5">
            <a:extLst>
              <a:ext uri="{FF2B5EF4-FFF2-40B4-BE49-F238E27FC236}">
                <a16:creationId xmlns:a16="http://schemas.microsoft.com/office/drawing/2014/main" id="{A1DE3966-A7AC-4E44-0F59-8FEF3F870DA2}"/>
              </a:ext>
            </a:extLst>
          </p:cNvPr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16</a:t>
            </a:fld>
            <a:endParaRPr dirty="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4105"/>
          <a:stretch/>
        </p:blipFill>
        <p:spPr>
          <a:xfrm>
            <a:off x="5732580" y="791332"/>
            <a:ext cx="6124062" cy="4095644"/>
          </a:xfrm>
          <a:prstGeom prst="rect">
            <a:avLst/>
          </a:prstGeom>
        </p:spPr>
      </p:pic>
      <p:sp>
        <p:nvSpPr>
          <p:cNvPr id="6" name="Скругленный прямоугольник 9">
            <a:extLst>
              <a:ext uri="{FF2B5EF4-FFF2-40B4-BE49-F238E27FC236}">
                <a16:creationId xmlns:a16="http://schemas.microsoft.com/office/drawing/2014/main" id="{D716B118-C3C8-F327-E430-E9F4265C1BF9}"/>
              </a:ext>
            </a:extLst>
          </p:cNvPr>
          <p:cNvSpPr/>
          <p:nvPr/>
        </p:nvSpPr>
        <p:spPr bwMode="auto">
          <a:xfrm>
            <a:off x="8616281" y="5210715"/>
            <a:ext cx="3240360" cy="95458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33E5CD-3BC9-24B9-910B-39F2EF5FBE20}"/>
              </a:ext>
            </a:extLst>
          </p:cNvPr>
          <p:cNvSpPr/>
          <p:nvPr/>
        </p:nvSpPr>
        <p:spPr bwMode="auto">
          <a:xfrm>
            <a:off x="9158788" y="5351561"/>
            <a:ext cx="2785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E8A719"/>
              </a:buClr>
              <a:buSzPct val="150000"/>
              <a:defRPr/>
            </a:pPr>
            <a:r>
              <a:rPr lang="ru-RU" sz="1200" b="1" dirty="0" err="1">
                <a:solidFill>
                  <a:schemeClr val="bg1"/>
                </a:solidFill>
                <a:latin typeface="Arial"/>
                <a:ea typeface="Calibri"/>
              </a:rPr>
              <a:t>Лысакова</a:t>
            </a:r>
            <a:r>
              <a:rPr lang="ru-RU" sz="1200" b="1" dirty="0">
                <a:solidFill>
                  <a:schemeClr val="bg1"/>
                </a:solidFill>
                <a:latin typeface="Arial"/>
                <a:ea typeface="Calibri"/>
              </a:rPr>
              <a:t> Светлана Валериевна </a:t>
            </a:r>
          </a:p>
          <a:p>
            <a:pPr>
              <a:buClr>
                <a:srgbClr val="E8A719"/>
              </a:buClr>
              <a:buSzPct val="150000"/>
              <a:defRPr/>
            </a:pPr>
            <a:r>
              <a:rPr lang="ru-RU" sz="1200" b="1" dirty="0">
                <a:solidFill>
                  <a:schemeClr val="bg1"/>
                </a:solidFill>
                <a:latin typeface="Arial"/>
                <a:ea typeface="Calibri"/>
              </a:rPr>
              <a:t>тел. 8(81372) 237-75</a:t>
            </a:r>
            <a:r>
              <a:rPr lang="en-US" sz="1200" b="1" dirty="0">
                <a:solidFill>
                  <a:schemeClr val="bg1"/>
                </a:solidFill>
                <a:latin typeface="Arial"/>
                <a:ea typeface="Calibri"/>
              </a:rPr>
              <a:t> kumiluga@yandex.ru</a:t>
            </a:r>
            <a:r>
              <a:rPr lang="ru-RU" sz="1200" b="1" dirty="0">
                <a:solidFill>
                  <a:schemeClr val="bg1"/>
                </a:solidFill>
                <a:latin typeface="Arial"/>
                <a:ea typeface="Calibri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96EB14-C056-6715-C5F5-519CDACE9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704014" y="5392360"/>
            <a:ext cx="430216" cy="43021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FFDD7D6-7732-C3B0-0F46-BC29D6D0F247}"/>
              </a:ext>
            </a:extLst>
          </p:cNvPr>
          <p:cNvSpPr/>
          <p:nvPr/>
        </p:nvSpPr>
        <p:spPr bwMode="auto">
          <a:xfrm>
            <a:off x="4278382" y="6028572"/>
            <a:ext cx="152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200" dirty="0">
                <a:latin typeface="Arial"/>
              </a:rPr>
              <a:t>Есть возможность </a:t>
            </a:r>
          </a:p>
          <a:p>
            <a:pPr lvl="0">
              <a:defRPr/>
            </a:pPr>
            <a:r>
              <a:rPr lang="ru-RU" sz="1200" dirty="0">
                <a:latin typeface="Arial"/>
              </a:rPr>
              <a:t>подключения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CC3AB60-2DA9-CD86-3E6A-F26F8FC339EA}"/>
              </a:ext>
            </a:extLst>
          </p:cNvPr>
          <p:cNvSpPr/>
          <p:nvPr/>
        </p:nvSpPr>
        <p:spPr bwMode="auto">
          <a:xfrm>
            <a:off x="1326054" y="6031210"/>
            <a:ext cx="152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200" dirty="0">
                <a:latin typeface="Arial"/>
                <a:ea typeface="Calibri"/>
              </a:rPr>
              <a:t>Есть возможность </a:t>
            </a:r>
          </a:p>
          <a:p>
            <a:pPr lvl="0">
              <a:defRPr/>
            </a:pPr>
            <a:r>
              <a:rPr lang="ru-RU" sz="1200" dirty="0">
                <a:latin typeface="Arial"/>
                <a:ea typeface="Calibri"/>
              </a:rPr>
              <a:t>подключения</a:t>
            </a:r>
            <a:endParaRPr lang="ru-RU" sz="1200" dirty="0">
              <a:latin typeface="Arial"/>
              <a:cs typeface="Arial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71CDF4-594B-F9AE-686E-B6DE56660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719736" y="5963747"/>
            <a:ext cx="406652" cy="40665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B3EF26A-82B0-E513-6D7E-B6C74F2FA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00594" y="5901452"/>
            <a:ext cx="398862" cy="39886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9FDFBBB-175E-11AD-98E3-1FEAD266A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01866" y="5261741"/>
            <a:ext cx="397590" cy="39759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168D619-A470-3A76-96F9-6F61932E2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384032" y="5214829"/>
            <a:ext cx="494555" cy="4914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CFC2D7E-7E14-7BCF-90F8-A0BC67D8A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722345" y="5235228"/>
            <a:ext cx="454221" cy="450616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FE7BC24-2009-DFCE-0F1C-1461E40C339F}"/>
              </a:ext>
            </a:extLst>
          </p:cNvPr>
          <p:cNvSpPr/>
          <p:nvPr/>
        </p:nvSpPr>
        <p:spPr bwMode="auto">
          <a:xfrm>
            <a:off x="1326054" y="5229704"/>
            <a:ext cx="152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200" dirty="0">
                <a:latin typeface="Arial"/>
              </a:rPr>
              <a:t>Есть возможность </a:t>
            </a:r>
          </a:p>
          <a:p>
            <a:pPr lvl="0">
              <a:defRPr/>
            </a:pPr>
            <a:r>
              <a:rPr lang="ru-RU" sz="1200" dirty="0">
                <a:latin typeface="Arial"/>
              </a:rPr>
              <a:t>подключения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0959C5A-AC47-0D4B-CB27-9EABF18B5AF0}"/>
              </a:ext>
            </a:extLst>
          </p:cNvPr>
          <p:cNvSpPr/>
          <p:nvPr/>
        </p:nvSpPr>
        <p:spPr bwMode="auto">
          <a:xfrm>
            <a:off x="4278382" y="5229704"/>
            <a:ext cx="152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200" dirty="0">
                <a:latin typeface="Arial"/>
              </a:rPr>
              <a:t>Есть возможность </a:t>
            </a:r>
          </a:p>
          <a:p>
            <a:pPr lvl="0">
              <a:defRPr/>
            </a:pPr>
            <a:r>
              <a:rPr lang="ru-RU" sz="1200" dirty="0">
                <a:latin typeface="Arial"/>
              </a:rPr>
              <a:t>подключения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1FB403A-49E6-FAD5-2D7A-C44AF14203F8}"/>
              </a:ext>
            </a:extLst>
          </p:cNvPr>
          <p:cNvSpPr/>
          <p:nvPr/>
        </p:nvSpPr>
        <p:spPr bwMode="auto">
          <a:xfrm>
            <a:off x="6902123" y="5229704"/>
            <a:ext cx="152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200" dirty="0">
                <a:latin typeface="Arial"/>
              </a:rPr>
              <a:t>Есть возможность </a:t>
            </a:r>
          </a:p>
          <a:p>
            <a:pPr lvl="0">
              <a:defRPr/>
            </a:pPr>
            <a:r>
              <a:rPr lang="ru-RU" sz="1200" dirty="0">
                <a:latin typeface="Arial"/>
              </a:rPr>
              <a:t>подключения</a:t>
            </a:r>
            <a:endParaRPr lang="ru-RU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76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0492" y="0"/>
            <a:ext cx="53915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 bwMode="auto">
          <a:xfrm>
            <a:off x="983432" y="5429694"/>
            <a:ext cx="4673055" cy="4319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endParaRPr lang="ru-RU" sz="3200" b="1" dirty="0">
              <a:solidFill>
                <a:srgbClr val="153F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355" y="0"/>
            <a:ext cx="48757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4495" y="6426101"/>
            <a:ext cx="1527336" cy="431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4495" y="1"/>
            <a:ext cx="1527336" cy="4812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59311" y="0"/>
            <a:ext cx="8833364" cy="55843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3025" y="1136093"/>
            <a:ext cx="5382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Агентства:</a:t>
            </a:r>
          </a:p>
          <a:p>
            <a:pPr algn="just">
              <a:buClr>
                <a:srgbClr val="264281"/>
              </a:buClr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indent="182563" algn="just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по мерам государственной поддержки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 algn="just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 algn="just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подборе и приобретении инвестиционной площадки</a:t>
            </a:r>
          </a:p>
          <a:p>
            <a:pPr indent="182563" algn="just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 algn="just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сопровождение инвестиционных проектов</a:t>
            </a:r>
          </a:p>
          <a:p>
            <a:pPr indent="182563" algn="just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 algn="just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вопросов подключения к инженерным сетям</a:t>
            </a:r>
          </a:p>
          <a:p>
            <a:pPr indent="182563" algn="just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 algn="just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инвестору при взаимодействии с: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algn="just">
              <a:buClr>
                <a:srgbClr val="264281"/>
              </a:buClr>
              <a:buSzPct val="130000"/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>
              <a:buClr>
                <a:srgbClr val="26428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федеральными и региональными органами исполнительной</a:t>
            </a:r>
            <a:b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власти</a:t>
            </a:r>
          </a:p>
          <a:p>
            <a:pPr marL="536575" algn="just">
              <a:buClr>
                <a:srgbClr val="264281"/>
              </a:buClr>
              <a:buSzPct val="140000"/>
            </a:pP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algn="just">
              <a:buClr>
                <a:srgbClr val="26428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органами местного самоуправления</a:t>
            </a:r>
          </a:p>
          <a:p>
            <a:pPr marL="536575" algn="just">
              <a:buClr>
                <a:srgbClr val="264281"/>
              </a:buClr>
              <a:buSzPct val="140000"/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algn="just">
              <a:buClr>
                <a:srgbClr val="26428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ресурсоснабжающими организациями </a:t>
            </a:r>
          </a:p>
          <a:p>
            <a:pPr marL="536575" algn="just">
              <a:buClr>
                <a:srgbClr val="264281"/>
              </a:buClr>
              <a:buSzPct val="140000"/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algn="just">
              <a:buClr>
                <a:srgbClr val="26428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финансовыми организациями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268288" algn="just">
              <a:buClr>
                <a:srgbClr val="264281"/>
              </a:buClr>
              <a:buSzPct val="150000"/>
              <a:buFont typeface="Wingdings" panose="05000000000000000000" pitchFamily="2" charset="2"/>
              <a:buChar char="ü"/>
              <a:tabLst>
                <a:tab pos="354013" algn="l"/>
              </a:tabLst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 algn="just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  <a:tabLst>
                <a:tab pos="354013" algn="l"/>
              </a:tabLst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при подготовке разрешительной документации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96976" y="1124744"/>
            <a:ext cx="467424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компании могут получить поддержку?</a:t>
            </a: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182563" indent="-182563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Обрабатывающая промышленность</a:t>
            </a:r>
          </a:p>
          <a:p>
            <a:pPr marL="182563" indent="-182563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Логистика</a:t>
            </a:r>
          </a:p>
          <a:p>
            <a:pPr marL="182563" indent="-182563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buClr>
                <a:srgbClr val="153F9B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туристической инфраструктуры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34231" y="3396318"/>
            <a:ext cx="3479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>
              <a:buClr>
                <a:srgbClr val="264281"/>
              </a:buClr>
              <a:buSzPct val="130000"/>
            </a:pPr>
            <a:r>
              <a:rPr lang="ru-RU" sz="1600" b="1" dirty="0">
                <a:solidFill>
                  <a:srgbClr val="00A9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b="1" dirty="0">
                <a:solidFill>
                  <a:srgbClr val="00A9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ru-RU" sz="1600" b="1" dirty="0">
                <a:solidFill>
                  <a:srgbClr val="00A9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76120" y="3865049"/>
            <a:ext cx="15648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  <a:endParaRPr lang="ru-RU" sz="1200" dirty="0">
              <a:solidFill>
                <a:prstClr val="black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67408" y="206213"/>
            <a:ext cx="5311538" cy="839518"/>
            <a:chOff x="392540" y="973951"/>
            <a:chExt cx="6129555" cy="968810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92540" y="973951"/>
              <a:ext cx="1004316" cy="968810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96856" y="999038"/>
              <a:ext cx="5125239" cy="743131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20178" y="1606566"/>
              <a:ext cx="4989588" cy="336178"/>
            </a:xfrm>
            <a:prstGeom prst="rect">
              <a:avLst/>
            </a:prstGeom>
          </p:spPr>
        </p:pic>
      </p:grpSp>
      <p:sp>
        <p:nvSpPr>
          <p:cNvPr id="29" name="Прямоугольник 28"/>
          <p:cNvSpPr/>
          <p:nvPr/>
        </p:nvSpPr>
        <p:spPr bwMode="auto">
          <a:xfrm>
            <a:off x="678415" y="5477212"/>
            <a:ext cx="2559531" cy="1003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179 </a:t>
            </a:r>
            <a:r>
              <a:rPr lang="ru-RU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</a:p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сопровождении в активной стадии реализации</a:t>
            </a: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3475409" y="5477212"/>
            <a:ext cx="2237956" cy="1003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6</a:t>
            </a:r>
            <a:r>
              <a:rPr lang="ru-RU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трлн руб. </a:t>
            </a:r>
          </a:p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объем инвестиций сопровождаемых проектов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13840" y="4121662"/>
            <a:ext cx="1637001" cy="163700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 bwMode="auto">
          <a:xfrm>
            <a:off x="9762519" y="5757002"/>
            <a:ext cx="218832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</a:p>
          <a:p>
            <a:pPr algn="r"/>
            <a:r>
              <a:rPr lang="en-US" sz="1600" u="sng" dirty="0">
                <a:solidFill>
                  <a:srgbClr val="3A48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https://lenoblinvest.ru/</a:t>
            </a:r>
            <a:endParaRPr sz="1600" u="sng" dirty="0">
              <a:solidFill>
                <a:srgbClr val="3A48B0"/>
              </a:solidFill>
            </a:endParaRPr>
          </a:p>
        </p:txBody>
      </p:sp>
      <p:sp>
        <p:nvSpPr>
          <p:cNvPr id="2" name="Google Shape;323;p5"/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18</a:t>
            </a:fld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 bwMode="auto">
          <a:xfrm>
            <a:off x="6399707" y="5229200"/>
            <a:ext cx="4157427" cy="381522"/>
          </a:xfrm>
          <a:prstGeom prst="roundRect">
            <a:avLst>
              <a:gd name="adj" fmla="val 16667"/>
            </a:avLst>
          </a:prstGeom>
          <a:solidFill>
            <a:srgbClr val="8C4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6409890" y="3720099"/>
            <a:ext cx="4157427" cy="381522"/>
          </a:xfrm>
          <a:prstGeom prst="roundRect">
            <a:avLst>
              <a:gd name="adj" fmla="val 16667"/>
            </a:avLst>
          </a:prstGeom>
          <a:solidFill>
            <a:srgbClr val="0A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6399708" y="1984962"/>
            <a:ext cx="4157426" cy="381522"/>
          </a:xfrm>
          <a:prstGeom prst="roundRect">
            <a:avLst>
              <a:gd name="adj" fmla="val 16667"/>
            </a:avLst>
          </a:prstGeom>
          <a:solidFill>
            <a:srgbClr val="3A4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головок 1"/>
          <p:cNvSpPr>
            <a:spLocks noGrp="1" noEditPoints="1"/>
          </p:cNvSpPr>
          <p:nvPr>
            <p:ph type="title"/>
          </p:nvPr>
        </p:nvSpPr>
        <p:spPr bwMode="auto">
          <a:xfrm>
            <a:off x="6325174" y="493336"/>
            <a:ext cx="4811386" cy="6164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 err="1">
                <a:solidFill>
                  <a:srgbClr val="153F9B"/>
                </a:solidFill>
              </a:rPr>
              <a:t>Клиентоцентричная</a:t>
            </a:r>
            <a:r>
              <a:rPr lang="ru-RU" dirty="0">
                <a:solidFill>
                  <a:srgbClr val="153F9B"/>
                </a:solidFill>
              </a:rPr>
              <a:t> система </a:t>
            </a:r>
            <a:br>
              <a:rPr lang="ru-RU" dirty="0">
                <a:solidFill>
                  <a:srgbClr val="153F9B"/>
                </a:solidFill>
              </a:rPr>
            </a:br>
            <a:r>
              <a:rPr lang="ru-RU" dirty="0">
                <a:solidFill>
                  <a:srgbClr val="153F9B"/>
                </a:solidFill>
              </a:rPr>
              <a:t>«Зеленый коридор для инвестора»</a:t>
            </a:r>
            <a:endParaRPr lang="ru-RU" sz="1800" dirty="0">
              <a:solidFill>
                <a:srgbClr val="153F9B"/>
              </a:solidFill>
            </a:endParaRPr>
          </a:p>
        </p:txBody>
      </p:sp>
      <p:sp>
        <p:nvSpPr>
          <p:cNvPr id="24" name="Object6"/>
          <p:cNvSpPr/>
          <p:nvPr/>
        </p:nvSpPr>
        <p:spPr bwMode="auto">
          <a:xfrm>
            <a:off x="6504993" y="4227934"/>
            <a:ext cx="4062324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buClr>
                <a:srgbClr val="0AA79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b="0" i="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Получение прав на земельный участок</a:t>
            </a:r>
            <a:endParaRPr lang="ru-RU" sz="1400">
              <a:solidFill>
                <a:srgbClr val="696969"/>
              </a:solidFill>
              <a:latin typeface="Proxima Nova Regular"/>
              <a:ea typeface="Proxima Nova Regular"/>
              <a:cs typeface="Proxima Nova Regular"/>
            </a:endParaRPr>
          </a:p>
          <a:p>
            <a:pPr marL="285750" indent="-285750" algn="l">
              <a:buClr>
                <a:srgbClr val="0AA79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b="0" i="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Обеспечение инженерной инфраструктурой </a:t>
            </a:r>
          </a:p>
          <a:p>
            <a:pPr marL="285750" indent="-285750" algn="l">
              <a:buClr>
                <a:srgbClr val="0AA79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b="0" i="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Проектирование и строительство</a:t>
            </a:r>
            <a:endParaRPr lang="en-US" sz="1400" b="0" i="0">
              <a:solidFill>
                <a:srgbClr val="696969"/>
              </a:solidFill>
              <a:latin typeface="Proxima Nova Regular"/>
              <a:ea typeface="Proxima Nova Regular"/>
              <a:cs typeface="Proxima Nova Regular"/>
            </a:endParaRPr>
          </a:p>
          <a:p>
            <a:pPr marL="285750" indent="-285750" algn="l">
              <a:buClr>
                <a:srgbClr val="0AA79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Перевод земельного участка в категорию</a:t>
            </a:r>
            <a:r>
              <a:rPr lang="ru-RU" sz="1400" b="0" i="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 </a:t>
            </a:r>
            <a:endParaRPr lang="en-US" sz="1400" b="0" i="0">
              <a:solidFill>
                <a:srgbClr val="696969"/>
              </a:solidFill>
              <a:latin typeface="Proxima Nova Regular"/>
              <a:ea typeface="Proxima Nova Regular"/>
              <a:cs typeface="Proxima Nova Regular"/>
            </a:endParaRPr>
          </a:p>
          <a:p>
            <a:pPr marL="285750" indent="-285750" algn="l">
              <a:buClr>
                <a:srgbClr val="0AA799"/>
              </a:buClr>
              <a:buSzPct val="150000"/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25" name="Object8"/>
          <p:cNvSpPr/>
          <p:nvPr/>
        </p:nvSpPr>
        <p:spPr bwMode="auto">
          <a:xfrm>
            <a:off x="6504993" y="5724273"/>
            <a:ext cx="4062324" cy="6802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buClr>
                <a:srgbClr val="8C4F8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Экспорт </a:t>
            </a:r>
          </a:p>
          <a:p>
            <a:pPr marL="285750" indent="-285750" algn="l">
              <a:buClr>
                <a:srgbClr val="8C4F8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Кластеры и кооперация </a:t>
            </a:r>
          </a:p>
          <a:p>
            <a:pPr marL="285750" indent="-285750" algn="l">
              <a:buClr>
                <a:srgbClr val="8C4F8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Производительность труда</a:t>
            </a:r>
            <a:endParaRPr lang="en-US" sz="1400">
              <a:solidFill>
                <a:srgbClr val="696969"/>
              </a:solidFill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26" name="Прямоугольник 1"/>
          <p:cNvSpPr/>
          <p:nvPr/>
        </p:nvSpPr>
        <p:spPr bwMode="auto">
          <a:xfrm>
            <a:off x="6421789" y="2475473"/>
            <a:ext cx="4145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28437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Заявка на сопровождение и подбор площадки</a:t>
            </a:r>
          </a:p>
          <a:p>
            <a:pPr marL="285750" indent="-285750">
              <a:buClr>
                <a:srgbClr val="28437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Оценка проекта на Экспертном совете </a:t>
            </a:r>
          </a:p>
          <a:p>
            <a:pPr marL="285750" indent="-285750">
              <a:buClr>
                <a:srgbClr val="28437F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696969"/>
                </a:solidFill>
                <a:latin typeface="Proxima Nova Regular"/>
                <a:ea typeface="Proxima Nova Regular"/>
                <a:cs typeface="Proxima Nova Regular"/>
              </a:rPr>
              <a:t>Разработка бизнес-плана, ТЭО, финансирование проекта</a:t>
            </a:r>
          </a:p>
        </p:txBody>
      </p:sp>
      <p:sp>
        <p:nvSpPr>
          <p:cNvPr id="27" name="Object3"/>
          <p:cNvSpPr/>
          <p:nvPr/>
        </p:nvSpPr>
        <p:spPr bwMode="auto">
          <a:xfrm>
            <a:off x="6500645" y="2005326"/>
            <a:ext cx="2622492" cy="352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25"/>
              </a:lnSpc>
            </a:pPr>
            <a:r>
              <a:rPr lang="en-US" b="0" i="0" dirty="0">
                <a:solidFill>
                  <a:schemeClr val="bg1"/>
                </a:solidFill>
                <a:latin typeface="Proxima Nova Semibold"/>
                <a:ea typeface="Proxima Nova Semibold"/>
                <a:cs typeface="Proxima Nova Semibold"/>
              </a:rPr>
              <a:t>1. </a:t>
            </a:r>
            <a:r>
              <a:rPr lang="en-US" b="0" i="0" dirty="0" err="1">
                <a:solidFill>
                  <a:schemeClr val="bg1"/>
                </a:solidFill>
                <a:latin typeface="Proxima Nova Semibold"/>
                <a:ea typeface="Proxima Nova Semibold"/>
                <a:cs typeface="Proxima Nova Semibold"/>
              </a:rPr>
              <a:t>Прединвестиции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Object5"/>
          <p:cNvSpPr/>
          <p:nvPr/>
        </p:nvSpPr>
        <p:spPr bwMode="auto">
          <a:xfrm>
            <a:off x="6500645" y="3732033"/>
            <a:ext cx="2622492" cy="352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25"/>
              </a:lnSpc>
            </a:pPr>
            <a:r>
              <a:rPr lang="en-US" b="0" i="0" dirty="0">
                <a:solidFill>
                  <a:schemeClr val="bg1"/>
                </a:solidFill>
                <a:latin typeface="Proxima Nova Semibold"/>
                <a:ea typeface="Proxima Nova Semibold"/>
                <a:cs typeface="Proxima Nova Semibold"/>
              </a:rPr>
              <a:t>2. </a:t>
            </a:r>
            <a:r>
              <a:rPr lang="en-US" b="0" i="0" dirty="0" err="1">
                <a:solidFill>
                  <a:schemeClr val="bg1"/>
                </a:solidFill>
                <a:latin typeface="Proxima Nova Semibold"/>
                <a:ea typeface="Proxima Nova Semibold"/>
                <a:cs typeface="Proxima Nova Semibold"/>
              </a:rPr>
              <a:t>Инвестиции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Object7"/>
          <p:cNvSpPr/>
          <p:nvPr/>
        </p:nvSpPr>
        <p:spPr bwMode="auto">
          <a:xfrm>
            <a:off x="6500645" y="5243748"/>
            <a:ext cx="2622492" cy="352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25"/>
              </a:lnSpc>
            </a:pPr>
            <a:r>
              <a:rPr lang="en-US" b="0" i="0">
                <a:solidFill>
                  <a:schemeClr val="bg1"/>
                </a:solidFill>
                <a:latin typeface="Proxima Nova Semibold"/>
                <a:ea typeface="Proxima Nova Semibold"/>
                <a:cs typeface="Proxima Nova Semibold"/>
              </a:rPr>
              <a:t>3. Эксплуатация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507" y="1498572"/>
            <a:ext cx="4799022" cy="4910392"/>
          </a:xfrm>
          <a:prstGeom prst="rect">
            <a:avLst/>
          </a:prstGeom>
        </p:spPr>
      </p:pic>
      <p:pic>
        <p:nvPicPr>
          <p:cNvPr id="1026" name="Picture 2" descr="C:\Users\40307751208\Downloads\invest_in_logo_2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507" y="183136"/>
            <a:ext cx="3100901" cy="1041378"/>
          </a:xfrm>
          <a:prstGeom prst="rect">
            <a:avLst/>
          </a:prstGeom>
          <a:noFill/>
        </p:spPr>
      </p:pic>
      <p:sp>
        <p:nvSpPr>
          <p:cNvPr id="30" name="Скругленный прямоугольник 29"/>
          <p:cNvSpPr/>
          <p:nvPr/>
        </p:nvSpPr>
        <p:spPr bwMode="auto">
          <a:xfrm>
            <a:off x="6399706" y="1416866"/>
            <a:ext cx="4157428" cy="38152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1" name="Object3"/>
          <p:cNvSpPr/>
          <p:nvPr/>
        </p:nvSpPr>
        <p:spPr bwMode="auto">
          <a:xfrm>
            <a:off x="6504993" y="1418255"/>
            <a:ext cx="2759359" cy="352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25"/>
              </a:lnSpc>
            </a:pPr>
            <a:r>
              <a:rPr lang="ru-RU" sz="1600" b="0" i="0" dirty="0">
                <a:solidFill>
                  <a:schemeClr val="bg1"/>
                </a:solidFill>
                <a:latin typeface="Proxima Nova Semibold"/>
                <a:ea typeface="Proxima Nova Semibold"/>
                <a:cs typeface="Proxima Nova Semibold"/>
              </a:rPr>
              <a:t>0</a:t>
            </a:r>
            <a:r>
              <a:rPr lang="en-US" sz="1600" b="0" i="0" dirty="0">
                <a:solidFill>
                  <a:schemeClr val="bg1"/>
                </a:solidFill>
                <a:latin typeface="Proxima Nova Semibold"/>
                <a:ea typeface="Proxima Nova Semibold"/>
                <a:cs typeface="Proxima Nova Semibold"/>
              </a:rPr>
              <a:t>. </a:t>
            </a:r>
            <a:r>
              <a:rPr lang="ru-RU" sz="1600" b="0" i="0" dirty="0">
                <a:solidFill>
                  <a:schemeClr val="bg1"/>
                </a:solidFill>
                <a:latin typeface="Proxima Nova Semibold"/>
                <a:ea typeface="Proxima Nova Semibold"/>
                <a:cs typeface="Proxima Nova Semibold"/>
              </a:rPr>
              <a:t>Регистрация в ЛКИ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Google Shape;212;gf0e1991f55_0_203"/>
          <p:cNvSpPr txBox="1">
            <a:spLocks noEditPoints="1"/>
          </p:cNvSpPr>
          <p:nvPr/>
        </p:nvSpPr>
        <p:spPr bwMode="auto">
          <a:xfrm>
            <a:off x="10607822" y="6477000"/>
            <a:ext cx="1355578" cy="2570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37F"/>
              </a:buClr>
              <a:buSzPts val="2000"/>
              <a:buFont typeface="Arial" panose="020B0604020202020204" pitchFamily="34" charset="0"/>
              <a:buNone/>
              <a:defRPr sz="2000" b="1" i="0">
                <a:solidFill>
                  <a:srgbClr val="2843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algn="r" rtl="0">
              <a:buClr>
                <a:srgbClr val="264281"/>
              </a:buClr>
              <a:buSzPts val="1200"/>
            </a:pPr>
            <a:r>
              <a:rPr lang="ru-RU" sz="1200" kern="0" dirty="0">
                <a:solidFill>
                  <a:srgbClr val="153F9B"/>
                </a:solidFill>
                <a:sym typeface="Arial" panose="020B0604020202020204" pitchFamily="34" charset="0"/>
              </a:rPr>
              <a:t>lenoblinvest.ru</a:t>
            </a:r>
          </a:p>
        </p:txBody>
      </p:sp>
      <p:sp>
        <p:nvSpPr>
          <p:cNvPr id="2" name="Google Shape;323;p5"/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19</a:t>
            </a:fld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153F9B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404669" y="5088481"/>
            <a:ext cx="36355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latin typeface="Arial"/>
              </a:rPr>
              <a:t>Глава администрации муниципального образования Лужский район </a:t>
            </a:r>
            <a:br>
              <a:rPr lang="ru-RU" sz="1200" b="1" dirty="0">
                <a:latin typeface="Arial"/>
              </a:rPr>
            </a:br>
            <a:r>
              <a:rPr lang="ru-RU" sz="1200" b="1" dirty="0">
                <a:latin typeface="Arial"/>
              </a:rPr>
              <a:t>Ленинградской области </a:t>
            </a:r>
            <a:endParaRPr lang="ru-RU" sz="1400" b="1" dirty="0">
              <a:solidFill>
                <a:srgbClr val="153F9B"/>
              </a:solidFill>
              <a:latin typeface="Arial"/>
            </a:endParaRPr>
          </a:p>
          <a:p>
            <a:pPr>
              <a:defRPr/>
            </a:pPr>
            <a:endParaRPr lang="ru-RU" sz="1400" b="1" dirty="0">
              <a:solidFill>
                <a:srgbClr val="153F9B"/>
              </a:solidFill>
              <a:latin typeface="Arial"/>
            </a:endParaRPr>
          </a:p>
          <a:p>
            <a:pPr>
              <a:defRPr/>
            </a:pPr>
            <a:r>
              <a:rPr lang="ru-RU" sz="1400" b="1" dirty="0">
                <a:solidFill>
                  <a:srgbClr val="153F9B"/>
                </a:solidFill>
                <a:latin typeface="Arial"/>
              </a:rPr>
              <a:t>Юрий Владимирович </a:t>
            </a:r>
            <a:r>
              <a:rPr lang="ru-RU" sz="1400" b="1" dirty="0" err="1">
                <a:solidFill>
                  <a:srgbClr val="153F9B"/>
                </a:solidFill>
                <a:latin typeface="Arial"/>
              </a:rPr>
              <a:t>Намлиев</a:t>
            </a:r>
            <a:endParaRPr lang="ru-RU" sz="140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80398" y="5103870"/>
            <a:ext cx="328407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latin typeface="Arial"/>
              </a:rPr>
              <a:t>Глава муниципального образования </a:t>
            </a:r>
            <a:r>
              <a:rPr lang="ru-RU" sz="1200" b="1" dirty="0" err="1">
                <a:latin typeface="Arial"/>
              </a:rPr>
              <a:t>Лужский</a:t>
            </a:r>
            <a:r>
              <a:rPr lang="ru-RU" sz="1200" b="1" dirty="0">
                <a:latin typeface="Arial"/>
              </a:rPr>
              <a:t> муниципальный район Ленинградской области </a:t>
            </a:r>
          </a:p>
          <a:p>
            <a:pPr>
              <a:defRPr/>
            </a:pPr>
            <a:endParaRPr lang="ru-RU" sz="1200" dirty="0">
              <a:latin typeface="Arial"/>
              <a:cs typeface="Arial"/>
            </a:endParaRPr>
          </a:p>
          <a:p>
            <a:pPr>
              <a:defRPr/>
            </a:pPr>
            <a:r>
              <a:rPr lang="ru-RU" sz="1400" b="1" dirty="0">
                <a:solidFill>
                  <a:srgbClr val="153F9B"/>
                </a:solidFill>
                <a:latin typeface="Arial"/>
              </a:rPr>
              <a:t>Андрей Владимирович Иванов </a:t>
            </a:r>
            <a:endParaRPr lang="ru-RU" sz="140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8030030" y="1860500"/>
            <a:ext cx="40426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i="1" dirty="0">
                <a:latin typeface="Arial"/>
                <a:ea typeface="Times New Roman"/>
              </a:rPr>
              <a:t>Лужский район Ленинградской </a:t>
            </a:r>
            <a:br>
              <a:rPr lang="ru-RU" sz="1400" b="1" i="1" dirty="0">
                <a:latin typeface="Arial"/>
                <a:ea typeface="Times New Roman"/>
              </a:rPr>
            </a:br>
            <a:r>
              <a:rPr lang="ru-RU" sz="1400" b="1" i="1" dirty="0">
                <a:latin typeface="Arial"/>
                <a:ea typeface="Times New Roman"/>
              </a:rPr>
              <a:t>области — территория </a:t>
            </a:r>
            <a:br>
              <a:rPr lang="ru-RU" sz="1400" b="1" i="1" dirty="0">
                <a:latin typeface="Arial"/>
                <a:ea typeface="Times New Roman"/>
              </a:rPr>
            </a:br>
            <a:r>
              <a:rPr lang="ru-RU" sz="1400" b="1" i="1" dirty="0">
                <a:latin typeface="Arial"/>
                <a:ea typeface="Times New Roman"/>
              </a:rPr>
              <a:t>с достаточным экологическим </a:t>
            </a:r>
            <a:br>
              <a:rPr lang="ru-RU" sz="1400" b="1" i="1" dirty="0">
                <a:latin typeface="Arial"/>
                <a:ea typeface="Times New Roman"/>
              </a:rPr>
            </a:br>
            <a:r>
              <a:rPr lang="ru-RU" sz="1400" b="1" i="1" dirty="0">
                <a:latin typeface="Arial"/>
                <a:ea typeface="Times New Roman"/>
              </a:rPr>
              <a:t>и ресурсным потенциалом, обладающая инвестиционной привлекательностью для дальнейшего экономического </a:t>
            </a:r>
            <a:br>
              <a:rPr lang="ru-RU" sz="1400" b="1" i="1" dirty="0">
                <a:latin typeface="Arial"/>
                <a:ea typeface="Times New Roman"/>
              </a:rPr>
            </a:br>
            <a:r>
              <a:rPr lang="ru-RU" sz="1400" b="1" i="1" dirty="0">
                <a:latin typeface="Arial"/>
                <a:ea typeface="Times New Roman"/>
              </a:rPr>
              <a:t>и социального развития».</a:t>
            </a:r>
            <a:endParaRPr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680398" y="345367"/>
            <a:ext cx="4684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153F9B"/>
                </a:solidFill>
                <a:latin typeface="Arial"/>
                <a:cs typeface="Arial"/>
              </a:rPr>
              <a:t>«ПРИВЕТСТВЕННОЕ СЛОВО»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138232" y="649287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0800000" flipH="1">
            <a:off x="8180686" y="1196752"/>
            <a:ext cx="602065" cy="5136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39BB4F-C3F0-188F-C557-C7B78922C0BE}"/>
              </a:ext>
            </a:extLst>
          </p:cNvPr>
          <p:cNvSpPr txBox="1"/>
          <p:nvPr/>
        </p:nvSpPr>
        <p:spPr bwMode="auto">
          <a:xfrm>
            <a:off x="7868225" y="3553271"/>
            <a:ext cx="4042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400" b="1" i="1" dirty="0" err="1">
                <a:latin typeface="Arial"/>
                <a:cs typeface="Arial"/>
              </a:rPr>
              <a:t>Намлиев</a:t>
            </a:r>
            <a:r>
              <a:rPr lang="ru-RU" sz="1400" b="1" i="1" dirty="0">
                <a:latin typeface="Arial"/>
                <a:cs typeface="Arial"/>
              </a:rPr>
              <a:t> Ю.В.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CD0FE9-61BD-C6F0-83CC-DCA73CF3F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19233"/>
          <a:stretch/>
        </p:blipFill>
        <p:spPr>
          <a:xfrm>
            <a:off x="767408" y="1347337"/>
            <a:ext cx="3240360" cy="35218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7420CC-3954-B8B9-2CB0-446EAF8671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5" t="22259" r="25798" b="9830"/>
          <a:stretch/>
        </p:blipFill>
        <p:spPr>
          <a:xfrm>
            <a:off x="4461398" y="1347337"/>
            <a:ext cx="3218778" cy="35218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 noEditPoints="1"/>
          </p:cNvSpPr>
          <p:nvPr>
            <p:ph type="body" sz="quarter" idx="14"/>
          </p:nvPr>
        </p:nvSpPr>
        <p:spPr>
          <a:xfrm>
            <a:off x="10344472" y="6492875"/>
            <a:ext cx="1625373" cy="285750"/>
          </a:xfrm>
        </p:spPr>
        <p:txBody>
          <a:bodyPr/>
          <a:lstStyle/>
          <a:p>
            <a:endParaRPr lang="ru-RU" dirty="0">
              <a:solidFill>
                <a:srgbClr val="153F9B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/>
        </p:nvSpPr>
        <p:spPr bwMode="auto">
          <a:xfrm>
            <a:off x="683950" y="404664"/>
            <a:ext cx="4250904" cy="558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153F9B"/>
                </a:solidFill>
              </a:rPr>
              <a:t>МЕРЫ ПОДДЕРЖКИ</a:t>
            </a:r>
            <a:br>
              <a:rPr lang="ru-RU" dirty="0"/>
            </a:b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1528767" y="2076870"/>
            <a:ext cx="2782674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налога: </a:t>
            </a:r>
            <a:endParaRPr sz="1600" dirty="0">
              <a:solidFill>
                <a:srgbClr val="153F9B"/>
              </a:solidFill>
            </a:endParaRP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прибыль </a:t>
            </a:r>
            <a:r>
              <a:rPr lang="ru-RU" sz="1600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dirty="0">
              <a:solidFill>
                <a:srgbClr val="153F9B"/>
              </a:solidFill>
            </a:endParaRP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имущество </a:t>
            </a:r>
            <a:r>
              <a:rPr lang="ru-RU" sz="1600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1500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en-US" b="1" dirty="0">
              <a:solidFill>
                <a:srgbClr val="153F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692968" y="1375267"/>
            <a:ext cx="482835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Ленинградской области от 25.11.2019 № 89-оз</a:t>
            </a:r>
            <a:endParaRPr lang="en-US" sz="1400" b="1" i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683950" y="866739"/>
            <a:ext cx="6564179" cy="37511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A99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Региональный инвестиционный проект (РИП)</a:t>
            </a:r>
            <a:endParaRPr dirty="0">
              <a:solidFill>
                <a:srgbClr val="00A99D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1528766" y="3440589"/>
            <a:ext cx="29110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проектов:</a:t>
            </a:r>
            <a:r>
              <a:rPr lang="ru-RU" sz="1600" b="1" dirty="0">
                <a:solidFill>
                  <a:srgbClr val="214F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dirty="0">
              <a:solidFill>
                <a:srgbClr val="153F9B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1528766" y="4446772"/>
            <a:ext cx="278267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инвестиционных 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от </a:t>
            </a:r>
            <a:r>
              <a:rPr lang="ru-RU" sz="2000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ru-RU" sz="1500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  <a:endParaRPr sz="1400" dirty="0">
              <a:solidFill>
                <a:srgbClr val="153F9B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408" y="2148984"/>
            <a:ext cx="643659" cy="64060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445" y="4334796"/>
            <a:ext cx="724976" cy="65292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940" y="3298485"/>
            <a:ext cx="672220" cy="607214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66546" y="4630650"/>
            <a:ext cx="1826285" cy="1826285"/>
          </a:xfrm>
          <a:prstGeom prst="rect">
            <a:avLst/>
          </a:prstGeom>
          <a:noFill/>
        </p:spPr>
      </p:pic>
      <p:sp>
        <p:nvSpPr>
          <p:cNvPr id="41" name="Прямоугольник 40"/>
          <p:cNvSpPr/>
          <p:nvPr/>
        </p:nvSpPr>
        <p:spPr bwMode="auto">
          <a:xfrm>
            <a:off x="3866800" y="5750815"/>
            <a:ext cx="6294984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Подробная информация о мерах поддержки для бизнеса</a:t>
            </a:r>
          </a:p>
          <a:p>
            <a:pPr algn="r"/>
            <a:r>
              <a:rPr lang="en-US" sz="1400" u="sng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https://lenoblinvest.ru/media/pres/guide/Investor_guide_2021.pdf</a:t>
            </a:r>
            <a:endParaRPr lang="en-US" sz="1400" u="sng" dirty="0">
              <a:solidFill>
                <a:srgbClr val="153F9B"/>
              </a:solidFill>
            </a:endParaRPr>
          </a:p>
        </p:txBody>
      </p:sp>
      <p:sp>
        <p:nvSpPr>
          <p:cNvPr id="2" name="Google Shape;323;p5"/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20</a:t>
            </a:fld>
            <a:endParaRPr dirty="0">
              <a:latin typeface="Arial" panose="020B0604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71863" y="1902559"/>
            <a:ext cx="4896545" cy="3264363"/>
          </a:xfrm>
          <a:prstGeom prst="roundRect">
            <a:avLst>
              <a:gd name="adj" fmla="val 9746"/>
            </a:avLst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97919" y="188640"/>
            <a:ext cx="10951718" cy="699261"/>
          </a:xfrm>
        </p:spPr>
        <p:txBody>
          <a:bodyPr/>
          <a:lstStyle/>
          <a:p>
            <a:r>
              <a:rPr lang="ru-RU" dirty="0">
                <a:solidFill>
                  <a:srgbClr val="153F9B"/>
                </a:solidFill>
              </a:rPr>
              <a:t>ПРЕДОСТАВЛЕНИЕ ЗЕМЕЛЬНОГО УЧАСТКА В АРЕНДУ БЕЗ ПРОВЕДЕНИЯ ТОРГОВ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sz="quarter" idx="13"/>
          </p:nvPr>
        </p:nvSpPr>
        <p:spPr>
          <a:xfrm>
            <a:off x="707155" y="3930990"/>
            <a:ext cx="8632501" cy="46304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53F9B"/>
                </a:solidFill>
              </a:rPr>
              <a:t>Общие критерии для предоставления меры поддержки</a:t>
            </a:r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quarter" idx="14"/>
          </p:nvPr>
        </p:nvSpPr>
        <p:spPr>
          <a:xfrm>
            <a:off x="10344472" y="6492875"/>
            <a:ext cx="1625373" cy="285750"/>
          </a:xfrm>
        </p:spPr>
        <p:txBody>
          <a:bodyPr/>
          <a:lstStyle/>
          <a:p>
            <a:endParaRPr lang="ru-RU">
              <a:solidFill>
                <a:srgbClr val="153F9B"/>
              </a:solidFill>
            </a:endParaRPr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15"/>
          </p:nvPr>
        </p:nvSpPr>
        <p:spPr>
          <a:xfrm>
            <a:off x="716391" y="1249544"/>
            <a:ext cx="8408566" cy="249667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*только для земельных участков в муниципальной или региональной собственности</a:t>
            </a:r>
          </a:p>
        </p:txBody>
      </p:sp>
      <p:sp>
        <p:nvSpPr>
          <p:cNvPr id="6" name="Текст 5"/>
          <p:cNvSpPr>
            <a:spLocks noGrp="1" noEditPoints="1"/>
          </p:cNvSpPr>
          <p:nvPr>
            <p:ph type="body" sz="quarter" idx="16"/>
          </p:nvPr>
        </p:nvSpPr>
        <p:spPr>
          <a:xfrm>
            <a:off x="1592637" y="4673908"/>
            <a:ext cx="1983083" cy="486732"/>
          </a:xfrm>
        </p:spPr>
        <p:txBody>
          <a:bodyPr/>
          <a:lstStyle/>
          <a:p>
            <a:r>
              <a:rPr lang="ru-RU" sz="1600" dirty="0"/>
              <a:t>ОКВЭД подпункт 2   п. 1 ст. 3 (№ 1-оз)</a:t>
            </a:r>
          </a:p>
        </p:txBody>
      </p:sp>
      <p:sp>
        <p:nvSpPr>
          <p:cNvPr id="7" name="Текст 2"/>
          <p:cNvSpPr txBox="1"/>
          <p:nvPr/>
        </p:nvSpPr>
        <p:spPr>
          <a:xfrm>
            <a:off x="707158" y="790065"/>
            <a:ext cx="9718728" cy="357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sz="14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Закон Ленинградской области от 27.01.2016 № 1-оз</a:t>
            </a:r>
          </a:p>
        </p:txBody>
      </p:sp>
      <p:sp>
        <p:nvSpPr>
          <p:cNvPr id="9" name="Текст 5"/>
          <p:cNvSpPr txBox="1"/>
          <p:nvPr/>
        </p:nvSpPr>
        <p:spPr>
          <a:xfrm>
            <a:off x="3977690" y="2716368"/>
            <a:ext cx="1902286" cy="64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olidFill>
                  <a:srgbClr val="E7E6E6">
                    <a:lumMod val="25000"/>
                  </a:srgbClr>
                </a:solidFill>
              </a:rPr>
              <a:t>Заключение Межведомственной комиссии</a:t>
            </a:r>
          </a:p>
        </p:txBody>
      </p:sp>
      <p:sp>
        <p:nvSpPr>
          <p:cNvPr id="10" name="Текст 5"/>
          <p:cNvSpPr txBox="1"/>
          <p:nvPr/>
        </p:nvSpPr>
        <p:spPr>
          <a:xfrm>
            <a:off x="6953036" y="2692178"/>
            <a:ext cx="2167300" cy="64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E7E6E6">
                    <a:lumMod val="25000"/>
                  </a:srgbClr>
                </a:solidFill>
              </a:rPr>
              <a:t>Распоряжение губернатора Ленинградской области</a:t>
            </a:r>
          </a:p>
        </p:txBody>
      </p:sp>
      <p:sp>
        <p:nvSpPr>
          <p:cNvPr id="11" name="Текст 5"/>
          <p:cNvSpPr txBox="1"/>
          <p:nvPr/>
        </p:nvSpPr>
        <p:spPr>
          <a:xfrm>
            <a:off x="9964226" y="2716368"/>
            <a:ext cx="1532374" cy="64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E7E6E6">
                    <a:lumMod val="25000"/>
                  </a:srgbClr>
                </a:solidFill>
              </a:rPr>
              <a:t>Заключение договора аренды</a:t>
            </a:r>
          </a:p>
        </p:txBody>
      </p:sp>
      <p:sp>
        <p:nvSpPr>
          <p:cNvPr id="12" name="Текст 5"/>
          <p:cNvSpPr txBox="1"/>
          <p:nvPr/>
        </p:nvSpPr>
        <p:spPr>
          <a:xfrm>
            <a:off x="716391" y="2692684"/>
            <a:ext cx="2283265" cy="952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olidFill>
                  <a:srgbClr val="E7E6E6">
                    <a:lumMod val="25000"/>
                  </a:srgbClr>
                </a:solidFill>
              </a:rPr>
              <a:t>Формирование декларации о намерении реализации проекта</a:t>
            </a:r>
          </a:p>
        </p:txBody>
      </p:sp>
      <p:sp>
        <p:nvSpPr>
          <p:cNvPr id="13" name="Текст 5"/>
          <p:cNvSpPr txBox="1"/>
          <p:nvPr/>
        </p:nvSpPr>
        <p:spPr>
          <a:xfrm>
            <a:off x="5443198" y="4684205"/>
            <a:ext cx="2380994" cy="466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dirty="0">
                <a:solidFill>
                  <a:srgbClr val="E7E6E6">
                    <a:lumMod val="25000"/>
                  </a:srgbClr>
                </a:solidFill>
              </a:rPr>
              <a:t>От </a:t>
            </a:r>
            <a:r>
              <a:rPr sz="1600" b="1" dirty="0">
                <a:solidFill>
                  <a:srgbClr val="153F9B"/>
                </a:solidFill>
              </a:rPr>
              <a:t>200</a:t>
            </a:r>
            <a:r>
              <a:rPr sz="1600" dirty="0">
                <a:solidFill>
                  <a:srgbClr val="153F9B"/>
                </a:solidFill>
              </a:rPr>
              <a:t> млн руб</a:t>
            </a:r>
            <a:r>
              <a:rPr sz="1600" dirty="0">
                <a:solidFill>
                  <a:srgbClr val="E7E6E6">
                    <a:lumMod val="25000"/>
                  </a:srgbClr>
                </a:solidFill>
              </a:rPr>
              <a:t>. </a:t>
            </a:r>
            <a:br>
              <a:rPr sz="1600" dirty="0">
                <a:solidFill>
                  <a:srgbClr val="E7E6E6">
                    <a:lumMod val="25000"/>
                  </a:srgbClr>
                </a:solidFill>
              </a:rPr>
            </a:br>
            <a:r>
              <a:rPr sz="1600" dirty="0">
                <a:solidFill>
                  <a:srgbClr val="E7E6E6">
                    <a:lumMod val="25000"/>
                  </a:srgbClr>
                </a:solidFill>
              </a:rPr>
              <a:t>объем инвестиций</a:t>
            </a:r>
          </a:p>
        </p:txBody>
      </p:sp>
      <p:sp>
        <p:nvSpPr>
          <p:cNvPr id="14" name="Текст 5"/>
          <p:cNvSpPr txBox="1"/>
          <p:nvPr/>
        </p:nvSpPr>
        <p:spPr>
          <a:xfrm>
            <a:off x="9170822" y="4679731"/>
            <a:ext cx="2037746" cy="475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dirty="0">
                <a:solidFill>
                  <a:srgbClr val="E7E6E6">
                    <a:lumMod val="25000"/>
                  </a:srgbClr>
                </a:solidFill>
              </a:rPr>
              <a:t>Создание не менее </a:t>
            </a:r>
            <a:r>
              <a:rPr sz="1600" b="1" dirty="0">
                <a:solidFill>
                  <a:srgbClr val="153F9B"/>
                </a:solidFill>
              </a:rPr>
              <a:t>30</a:t>
            </a:r>
            <a:r>
              <a:rPr sz="1600" dirty="0">
                <a:solidFill>
                  <a:srgbClr val="E7E6E6">
                    <a:lumMod val="25000"/>
                  </a:srgbClr>
                </a:solidFill>
              </a:rPr>
              <a:t> рабочих мест</a:t>
            </a:r>
          </a:p>
        </p:txBody>
      </p:sp>
      <p:sp>
        <p:nvSpPr>
          <p:cNvPr id="17" name="Текст 2"/>
          <p:cNvSpPr txBox="1"/>
          <p:nvPr/>
        </p:nvSpPr>
        <p:spPr>
          <a:xfrm>
            <a:off x="697919" y="1989852"/>
            <a:ext cx="1060673" cy="425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>
                <a:solidFill>
                  <a:srgbClr val="153F9B"/>
                </a:solidFill>
              </a:rPr>
              <a:t>Шаг 1</a:t>
            </a:r>
          </a:p>
        </p:txBody>
      </p:sp>
      <p:sp>
        <p:nvSpPr>
          <p:cNvPr id="18" name="Текст 2"/>
          <p:cNvSpPr txBox="1"/>
          <p:nvPr/>
        </p:nvSpPr>
        <p:spPr>
          <a:xfrm>
            <a:off x="3977690" y="1995393"/>
            <a:ext cx="1060673" cy="425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>
                <a:solidFill>
                  <a:srgbClr val="153F9B"/>
                </a:solidFill>
              </a:rPr>
              <a:t>Шаг 2</a:t>
            </a:r>
          </a:p>
        </p:txBody>
      </p:sp>
      <p:sp>
        <p:nvSpPr>
          <p:cNvPr id="19" name="Текст 2"/>
          <p:cNvSpPr txBox="1"/>
          <p:nvPr/>
        </p:nvSpPr>
        <p:spPr>
          <a:xfrm>
            <a:off x="6953036" y="1989851"/>
            <a:ext cx="1060673" cy="425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>
                <a:solidFill>
                  <a:srgbClr val="153F9B"/>
                </a:solidFill>
              </a:rPr>
              <a:t>Шаг 3</a:t>
            </a:r>
          </a:p>
        </p:txBody>
      </p:sp>
      <p:sp>
        <p:nvSpPr>
          <p:cNvPr id="20" name="Текст 2"/>
          <p:cNvSpPr txBox="1"/>
          <p:nvPr/>
        </p:nvSpPr>
        <p:spPr>
          <a:xfrm>
            <a:off x="9963355" y="1996790"/>
            <a:ext cx="1060673" cy="425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>
                <a:solidFill>
                  <a:srgbClr val="153F9B"/>
                </a:solidFill>
              </a:rPr>
              <a:t>Шаг 4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87816" y="2520646"/>
            <a:ext cx="10951718" cy="26192"/>
          </a:xfrm>
          <a:prstGeom prst="line">
            <a:avLst/>
          </a:prstGeom>
          <a:ln w="12700">
            <a:solidFill>
              <a:srgbClr val="153F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813927" y="2426783"/>
            <a:ext cx="182880" cy="182880"/>
          </a:xfrm>
          <a:prstGeom prst="ellipse">
            <a:avLst/>
          </a:prstGeom>
          <a:solidFill>
            <a:srgbClr val="153F9B"/>
          </a:solidFill>
          <a:ln>
            <a:solidFill>
              <a:srgbClr val="28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065270" y="2447819"/>
            <a:ext cx="182880" cy="182880"/>
          </a:xfrm>
          <a:prstGeom prst="ellipse">
            <a:avLst/>
          </a:prstGeom>
          <a:solidFill>
            <a:srgbClr val="153F9B"/>
          </a:solidFill>
          <a:ln>
            <a:solidFill>
              <a:srgbClr val="28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040199" y="2463720"/>
            <a:ext cx="182880" cy="182880"/>
          </a:xfrm>
          <a:prstGeom prst="ellipse">
            <a:avLst/>
          </a:prstGeom>
          <a:solidFill>
            <a:srgbClr val="153F9B"/>
          </a:solidFill>
          <a:ln>
            <a:solidFill>
              <a:srgbClr val="28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0087524" y="2463180"/>
            <a:ext cx="182880" cy="182880"/>
          </a:xfrm>
          <a:prstGeom prst="ellipse">
            <a:avLst/>
          </a:prstGeom>
          <a:solidFill>
            <a:srgbClr val="153F9B"/>
          </a:solidFill>
          <a:ln>
            <a:solidFill>
              <a:srgbClr val="284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6268" y="4625355"/>
            <a:ext cx="583838" cy="58383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0599" y="4618848"/>
            <a:ext cx="596853" cy="59685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94719" y="4618175"/>
            <a:ext cx="602027" cy="598199"/>
          </a:xfrm>
          <a:prstGeom prst="rect">
            <a:avLst/>
          </a:prstGeom>
        </p:spPr>
      </p:pic>
      <p:sp>
        <p:nvSpPr>
          <p:cNvPr id="21" name="Google Shape;323;p5"/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21</a:t>
            </a:fld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44472" y="4644223"/>
            <a:ext cx="1625373" cy="1625373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 bwMode="auto">
          <a:xfrm>
            <a:off x="4511825" y="5517232"/>
            <a:ext cx="5788430" cy="72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«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Антисанкционные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меры поддержки»</a:t>
            </a:r>
            <a:endParaRPr lang="ru-RU" sz="1400" dirty="0">
              <a:solidFill>
                <a:srgbClr val="153F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u="sng" dirty="0">
                <a:solidFill>
                  <a:srgbClr val="153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https://lenoblinvest.ru/wa-data/public/site/data/lenoblinvest.ru/Меры%20поддержки_15.05.pdf</a:t>
            </a:r>
            <a:endParaRPr lang="ru-RU" sz="1400" u="sng" dirty="0">
              <a:solidFill>
                <a:srgbClr val="153F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16394" y="394437"/>
            <a:ext cx="10515600" cy="311150"/>
          </a:xfrm>
        </p:spPr>
        <p:txBody>
          <a:bodyPr/>
          <a:lstStyle/>
          <a:p>
            <a:r>
              <a:rPr lang="ru-RU" dirty="0">
                <a:solidFill>
                  <a:srgbClr val="153F9B"/>
                </a:solidFill>
              </a:rPr>
              <a:t>АНТИСАНКЦИОННЫЕ МЕРЫ ПОДДЕРЖКИ</a:t>
            </a:r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quarter" idx="14"/>
          </p:nvPr>
        </p:nvSpPr>
        <p:spPr>
          <a:xfrm>
            <a:off x="10344472" y="6492875"/>
            <a:ext cx="1625373" cy="285750"/>
          </a:xfrm>
        </p:spPr>
        <p:txBody>
          <a:bodyPr/>
          <a:lstStyle/>
          <a:p>
            <a:endParaRPr lang="ru-RU">
              <a:solidFill>
                <a:srgbClr val="153F9B"/>
              </a:solidFill>
            </a:endParaRPr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15"/>
          </p:nvPr>
        </p:nvSpPr>
        <p:spPr>
          <a:xfrm>
            <a:off x="716394" y="928865"/>
            <a:ext cx="11244326" cy="23995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Экономический блок Правительства Ленинградской области подготовил презентацию, в которой перечислены все меры поддержки бизнеса в сложившейся экономической ситуации. </a:t>
            </a:r>
            <a:br>
              <a:rPr lang="ru-RU" dirty="0"/>
            </a:br>
            <a:endParaRPr lang="ru-RU" dirty="0"/>
          </a:p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153F9B"/>
                </a:solidFill>
              </a:rPr>
              <a:t>Предприниматели смогут получить информацию о: </a:t>
            </a:r>
          </a:p>
          <a:p>
            <a:pPr marL="285750" indent="-285750">
              <a:lnSpc>
                <a:spcPct val="100000"/>
              </a:lnSpc>
              <a:buClr>
                <a:srgbClr val="28437F"/>
              </a:buClr>
              <a:buFont typeface="Arial" panose="020B0604020202020204" pitchFamily="34" charset="0"/>
              <a:buChar char="•"/>
            </a:pPr>
            <a:r>
              <a:rPr lang="ru-RU" dirty="0"/>
              <a:t>налоговых мерах поддержки</a:t>
            </a:r>
          </a:p>
          <a:p>
            <a:pPr marL="285750" indent="-285750">
              <a:lnSpc>
                <a:spcPct val="100000"/>
              </a:lnSpc>
              <a:buClr>
                <a:srgbClr val="28437F"/>
              </a:buClr>
              <a:buFont typeface="Arial" panose="020B0604020202020204" pitchFamily="34" charset="0"/>
              <a:buChar char="•"/>
            </a:pPr>
            <a:r>
              <a:rPr lang="ru-RU" dirty="0"/>
              <a:t>кредитных льготах</a:t>
            </a:r>
          </a:p>
          <a:p>
            <a:pPr marL="285750" indent="-285750">
              <a:lnSpc>
                <a:spcPct val="100000"/>
              </a:lnSpc>
              <a:buClr>
                <a:srgbClr val="28437F"/>
              </a:buClr>
              <a:buFont typeface="Arial" panose="020B0604020202020204" pitchFamily="34" charset="0"/>
              <a:buChar char="•"/>
            </a:pPr>
            <a:r>
              <a:rPr lang="ru-RU" dirty="0"/>
              <a:t>помощи по части субсидий  </a:t>
            </a:r>
          </a:p>
          <a:p>
            <a:pPr marL="285750" indent="-285750">
              <a:lnSpc>
                <a:spcPct val="100000"/>
              </a:lnSpc>
              <a:buClr>
                <a:srgbClr val="28437F"/>
              </a:buClr>
              <a:buFont typeface="Arial" panose="020B0604020202020204" pitchFamily="34" charset="0"/>
              <a:buChar char="•"/>
            </a:pPr>
            <a:r>
              <a:rPr lang="ru-RU" dirty="0"/>
              <a:t>устранения административных барьеров</a:t>
            </a:r>
          </a:p>
        </p:txBody>
      </p:sp>
      <p:sp>
        <p:nvSpPr>
          <p:cNvPr id="6" name="Текст 5"/>
          <p:cNvSpPr>
            <a:spLocks noGrp="1" noEditPoints="1"/>
          </p:cNvSpPr>
          <p:nvPr>
            <p:ph type="body" sz="quarter" idx="16"/>
          </p:nvPr>
        </p:nvSpPr>
        <p:spPr>
          <a:xfrm>
            <a:off x="704197" y="3817301"/>
            <a:ext cx="11144551" cy="112386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153F9B"/>
                </a:solidFill>
              </a:rPr>
              <a:t>Меры поддержки разделены на группы по видам получателей: 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системообразующие предприятия, АПК, </a:t>
            </a:r>
            <a:r>
              <a:rPr lang="en-US" sz="1600" dirty="0"/>
              <a:t>IT</a:t>
            </a:r>
            <a:r>
              <a:rPr lang="ru-RU" sz="1600" dirty="0"/>
              <a:t>-компании, инвесторы, производители, высокотехнологичные </a:t>
            </a:r>
            <a:br>
              <a:rPr lang="ru-RU" sz="1600" dirty="0"/>
            </a:br>
            <a:r>
              <a:rPr lang="ru-RU" sz="1600" dirty="0"/>
              <a:t>и инновационные компании, МСП, сферы бизнеса и туризма. </a:t>
            </a:r>
          </a:p>
        </p:txBody>
      </p:sp>
      <p:sp>
        <p:nvSpPr>
          <p:cNvPr id="8" name="Google Shape;323;p5"/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22</a:t>
            </a:fld>
            <a:endParaRPr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7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6C1282-E908-59FE-3A5E-637C7B554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22" y="3500577"/>
            <a:ext cx="2123292" cy="21232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3372699" y="673532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b="1" dirty="0" err="1">
                <a:solidFill>
                  <a:srgbClr val="00A99D"/>
                </a:solidFill>
                <a:latin typeface="Arial"/>
                <a:cs typeface="Arial"/>
              </a:rPr>
              <a:t>Лужский</a:t>
            </a:r>
            <a:endParaRPr lang="ru-RU" sz="1400" b="1" dirty="0">
              <a:solidFill>
                <a:srgbClr val="00A99D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1400" b="1" dirty="0">
                <a:solidFill>
                  <a:srgbClr val="00A99D"/>
                </a:solidFill>
                <a:latin typeface="Arial"/>
                <a:cs typeface="Arial"/>
              </a:rPr>
              <a:t>район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9762" y="3500577"/>
            <a:ext cx="1858910" cy="24297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86021" r="71711" b="-4031"/>
          <a:stretch/>
        </p:blipFill>
        <p:spPr bwMode="auto">
          <a:xfrm>
            <a:off x="2848571" y="5589240"/>
            <a:ext cx="578080" cy="4320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26651" y="5623869"/>
            <a:ext cx="8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A9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luga.ru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85" y="462737"/>
            <a:ext cx="573928" cy="8846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92968" y="201468"/>
            <a:ext cx="10515600" cy="558801"/>
          </a:xfrm>
        </p:spPr>
        <p:txBody>
          <a:bodyPr/>
          <a:lstStyle/>
          <a:p>
            <a:pPr>
              <a:defRPr/>
            </a:pPr>
            <a:br>
              <a:rPr lang="ru-RU" dirty="0"/>
            </a:br>
            <a:r>
              <a:rPr lang="ru-RU" dirty="0">
                <a:solidFill>
                  <a:srgbClr val="153F9B"/>
                </a:solidFill>
              </a:rPr>
              <a:t>ИНВЕСТИЦИОННЫЙ УПОЛНОМОЧЕННЫЙ ЛУЖСКОГО РАЙОНА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03275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5222431" y="1727594"/>
            <a:ext cx="613015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153F9B"/>
                </a:solidFill>
                <a:latin typeface="Arial"/>
              </a:rPr>
              <a:t>Туманова Елена Евгеньевна</a:t>
            </a:r>
            <a:br>
              <a:rPr lang="ru-RU" b="1" dirty="0">
                <a:solidFill>
                  <a:srgbClr val="153F9B"/>
                </a:solidFill>
                <a:latin typeface="Arial"/>
              </a:rPr>
            </a:br>
            <a:r>
              <a:rPr lang="ru-RU" b="1" dirty="0">
                <a:solidFill>
                  <a:srgbClr val="153F9B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ru-RU" sz="1600" dirty="0">
                <a:latin typeface="Arial"/>
              </a:rPr>
              <a:t>Председатель комитета экономического развития </a:t>
            </a:r>
            <a:br>
              <a:rPr lang="ru-RU" sz="1600" dirty="0">
                <a:latin typeface="Arial"/>
              </a:rPr>
            </a:br>
            <a:r>
              <a:rPr lang="ru-RU" sz="1600" dirty="0">
                <a:latin typeface="Arial"/>
              </a:rPr>
              <a:t>и инвестиционной деятельности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29415" y="646981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bg1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004430" y="3403563"/>
            <a:ext cx="4577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Arial"/>
              </a:rPr>
              <a:t>г. Луга, пр. Кирова, 73, </a:t>
            </a:r>
            <a:r>
              <a:rPr lang="ru-RU" sz="1600" dirty="0" err="1">
                <a:latin typeface="Arial"/>
              </a:rPr>
              <a:t>каб</a:t>
            </a:r>
            <a:r>
              <a:rPr lang="ru-RU" sz="1600" dirty="0">
                <a:latin typeface="Arial"/>
              </a:rPr>
              <a:t>. 47</a:t>
            </a:r>
            <a:endParaRPr lang="ru-RU" sz="1600" b="1" dirty="0">
              <a:solidFill>
                <a:srgbClr val="029285"/>
              </a:solidFill>
              <a:latin typeface="Arial"/>
              <a:cs typeface="Arial"/>
            </a:endParaRPr>
          </a:p>
          <a:p>
            <a:pPr>
              <a:defRPr/>
            </a:pPr>
            <a:endParaRPr lang="ru-RU" sz="1600" b="1" dirty="0">
              <a:solidFill>
                <a:srgbClr val="029285"/>
              </a:solidFill>
              <a:latin typeface="Arial"/>
              <a:cs typeface="Arial"/>
            </a:endParaRPr>
          </a:p>
          <a:p>
            <a:pPr>
              <a:defRPr/>
            </a:pPr>
            <a:endParaRPr lang="ru-RU" sz="1600" dirty="0">
              <a:latin typeface="Arial"/>
            </a:endParaRPr>
          </a:p>
          <a:p>
            <a:pPr>
              <a:defRPr/>
            </a:pPr>
            <a:r>
              <a:rPr lang="ru-RU" sz="1600" dirty="0">
                <a:latin typeface="Arial"/>
              </a:rPr>
              <a:t>8 (81372) 286-06</a:t>
            </a:r>
          </a:p>
          <a:p>
            <a:pPr>
              <a:defRPr/>
            </a:pPr>
            <a:endParaRPr lang="ru-RU" sz="1600" dirty="0">
              <a:latin typeface="Arial"/>
              <a:cs typeface="Arial"/>
            </a:endParaRPr>
          </a:p>
          <a:p>
            <a:pPr>
              <a:defRPr/>
            </a:pPr>
            <a:endParaRPr lang="ru-RU" sz="1600" b="1" dirty="0">
              <a:solidFill>
                <a:srgbClr val="153F9B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ekonluga@yandex.ru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EBBA0D-B826-12C6-4E8E-DF6DDF08B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4777" y="4787000"/>
            <a:ext cx="432445" cy="4324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1AE610-AC5C-9E63-F775-6697C014B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5614" y="4095281"/>
            <a:ext cx="432445" cy="4324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E87D71-7370-7938-09D0-B59A36E99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45614" y="3300626"/>
            <a:ext cx="339600" cy="4884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2ED690-3115-AC57-1C91-DF4607D570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246448"/>
            <a:ext cx="3579225" cy="5062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00492" y="0"/>
            <a:ext cx="53915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83432" y="5312731"/>
            <a:ext cx="4673055" cy="71911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400" b="1" dirty="0">
                <a:solidFill>
                  <a:srgbClr val="153F9B"/>
                </a:solidFill>
                <a:latin typeface="Arial"/>
                <a:cs typeface="Arial"/>
              </a:rPr>
              <a:t>Ключевые характеристики района</a:t>
            </a:r>
            <a:endParaRPr lang="ru-RU" sz="280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4355" y="0"/>
            <a:ext cx="48757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4495" y="6426101"/>
            <a:ext cx="1527336" cy="431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64495" y="1"/>
            <a:ext cx="1527336" cy="48120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19CE12-88A6-A920-64B7-EA957CE640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93" y="2572"/>
            <a:ext cx="8333249" cy="53248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5C8D08-5C71-36C9-6068-24510D55D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b="7085"/>
          <a:stretch/>
        </p:blipFill>
        <p:spPr>
          <a:xfrm>
            <a:off x="767408" y="1267486"/>
            <a:ext cx="11093507" cy="50309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>
                <a:solidFill>
                  <a:srgbClr val="153F9B"/>
                </a:solidFill>
                <a:ea typeface="Calibri"/>
              </a:rPr>
              <a:t>ГЕОГРАФИЯ И ТРАНСПОРТНАЯ ИНФРАСТРУКТУРА</a:t>
            </a:r>
            <a:endParaRPr lang="ru-RU" dirty="0">
              <a:solidFill>
                <a:srgbClr val="153F9B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53F9B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67408" y="4797152"/>
            <a:ext cx="3860349" cy="1603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9980" y="5733256"/>
            <a:ext cx="565152" cy="5651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1527180" y="4884112"/>
            <a:ext cx="3355404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6"/>
              </a:spcBef>
              <a:buClr>
                <a:srgbClr val="7F7F7F"/>
              </a:buClr>
              <a:buSzPct val="100000"/>
              <a:defRPr/>
            </a:pPr>
            <a:r>
              <a:rPr lang="ru-RU" sz="1400" dirty="0">
                <a:latin typeface="Arial"/>
                <a:ea typeface="Calibri"/>
              </a:rPr>
              <a:t>Федеральные трассы  Р-23</a:t>
            </a:r>
          </a:p>
          <a:p>
            <a:pPr>
              <a:spcBef>
                <a:spcPts val="306"/>
              </a:spcBef>
              <a:buClr>
                <a:srgbClr val="7F7F7F"/>
              </a:buClr>
              <a:buSzPct val="100000"/>
              <a:defRPr/>
            </a:pPr>
            <a:r>
              <a:rPr lang="ru-RU" sz="1400" dirty="0">
                <a:latin typeface="Arial"/>
                <a:ea typeface="Calibri"/>
              </a:rPr>
              <a:t>общая протяженность 95,7 км </a:t>
            </a:r>
            <a:br>
              <a:rPr lang="ru-RU" sz="1400" dirty="0">
                <a:latin typeface="Arial"/>
                <a:ea typeface="Calibri"/>
              </a:rPr>
            </a:br>
            <a:r>
              <a:rPr lang="ru-RU" sz="1400" dirty="0">
                <a:latin typeface="Arial"/>
                <a:ea typeface="Calibri"/>
              </a:rPr>
              <a:t>в Лужском районе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129415" y="647084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bg1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527180" y="5908551"/>
            <a:ext cx="3355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6"/>
              </a:spcBef>
              <a:buClr>
                <a:srgbClr val="7F7F7F"/>
              </a:buClr>
              <a:buSzPct val="100000"/>
              <a:defRPr/>
            </a:pPr>
            <a:r>
              <a:rPr lang="ru-RU" sz="1400" dirty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Площадь района – </a:t>
            </a:r>
            <a:r>
              <a:rPr lang="ru-RU" sz="1400" dirty="0">
                <a:latin typeface="Arial"/>
                <a:ea typeface="Calibri"/>
              </a:rPr>
              <a:t>6 006,44 км</a:t>
            </a:r>
            <a:r>
              <a:rPr lang="ru-RU" sz="1400" baseline="30000" dirty="0">
                <a:latin typeface="Arial"/>
                <a:ea typeface="Calibri"/>
              </a:rPr>
              <a:t>2</a:t>
            </a:r>
            <a:endParaRPr lang="ru-RU" sz="1400" baseline="30000" dirty="0">
              <a:solidFill>
                <a:schemeClr val="tx1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9729" y="4915704"/>
            <a:ext cx="565152" cy="5651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77668EA-51CE-BC13-873F-73A8969AA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86" y="1902565"/>
            <a:ext cx="1550558" cy="7171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3E1C7E-CD10-601C-25D0-7F4F49FAC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t="22752" r="26164" b="22873"/>
          <a:stretch/>
        </p:blipFill>
        <p:spPr>
          <a:xfrm>
            <a:off x="7702646" y="896437"/>
            <a:ext cx="1250316" cy="10358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FDE41E-CD56-894F-FAE8-F266087C8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957" y="4381723"/>
            <a:ext cx="1105033" cy="640919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46B56611-C23A-16BB-F7B0-8ECBE8972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02" y="2203491"/>
            <a:ext cx="5172467" cy="27889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9450" y="299891"/>
            <a:ext cx="10515600" cy="63144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153F9B"/>
                </a:solidFill>
              </a:rPr>
              <a:t>КАРТА ПРОМЫШЛЕННОСТИ ЛУЖСКОГО РАЙОНА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53F9B"/>
              </a:solidFill>
            </a:endParaRP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>
            <a:off x="3226098" y="1084117"/>
            <a:ext cx="0" cy="4649933"/>
          </a:xfrm>
          <a:prstGeom prst="line">
            <a:avLst/>
          </a:prstGeom>
          <a:ln w="9525">
            <a:solidFill>
              <a:srgbClr val="264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 bwMode="auto">
          <a:xfrm>
            <a:off x="675965" y="1189506"/>
            <a:ext cx="25506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ОАО «</a:t>
            </a:r>
            <a:r>
              <a:rPr lang="ru-RU" sz="1050" b="1" dirty="0" err="1">
                <a:solidFill>
                  <a:srgbClr val="153F9B"/>
                </a:solidFill>
                <a:latin typeface="Arial"/>
                <a:ea typeface="Calibri"/>
              </a:rPr>
              <a:t>Лужский</a:t>
            </a: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 абразивный завод»</a:t>
            </a:r>
            <a:endParaRPr lang="ru-RU" sz="105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3252835" y="1177965"/>
            <a:ext cx="3057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dirty="0">
                <a:latin typeface="Arial"/>
                <a:ea typeface="Calibri"/>
              </a:rPr>
              <a:t>Производство абразивного инструмента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52" name="Прямоугольник 51"/>
          <p:cNvSpPr/>
          <p:nvPr/>
        </p:nvSpPr>
        <p:spPr bwMode="auto">
          <a:xfrm>
            <a:off x="675965" y="1735766"/>
            <a:ext cx="197192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АО «ХИМИК»</a:t>
            </a:r>
            <a:endParaRPr lang="ru-RU" sz="105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sp>
        <p:nvSpPr>
          <p:cNvPr id="53" name="Прямоугольник 52"/>
          <p:cNvSpPr/>
          <p:nvPr/>
        </p:nvSpPr>
        <p:spPr bwMode="auto">
          <a:xfrm>
            <a:off x="3292221" y="1539559"/>
            <a:ext cx="3159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latin typeface="Arial"/>
                <a:ea typeface="Calibri"/>
              </a:rPr>
              <a:t>Производство автотоваров, товаров </a:t>
            </a:r>
            <a:br>
              <a:rPr lang="ru-RU" sz="1200" dirty="0">
                <a:latin typeface="Arial"/>
                <a:ea typeface="Calibri"/>
              </a:rPr>
            </a:br>
            <a:r>
              <a:rPr lang="ru-RU" sz="1200" dirty="0">
                <a:latin typeface="Arial"/>
                <a:ea typeface="Calibri"/>
              </a:rPr>
              <a:t>для строительства и ремонта, товаров бытовой химии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54" name="Прямоугольник 53"/>
          <p:cNvSpPr/>
          <p:nvPr/>
        </p:nvSpPr>
        <p:spPr bwMode="auto">
          <a:xfrm>
            <a:off x="675965" y="2273998"/>
            <a:ext cx="23340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ООО «</a:t>
            </a:r>
            <a:r>
              <a:rPr lang="ru-RU" sz="1050" b="1" dirty="0" err="1">
                <a:solidFill>
                  <a:srgbClr val="153F9B"/>
                </a:solidFill>
                <a:latin typeface="Arial"/>
                <a:ea typeface="Calibri"/>
              </a:rPr>
              <a:t>Лужский</a:t>
            </a: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 молочный комбинат»</a:t>
            </a:r>
            <a:endParaRPr lang="ru-RU" sz="105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sp>
        <p:nvSpPr>
          <p:cNvPr id="55" name="Прямоугольник 54"/>
          <p:cNvSpPr/>
          <p:nvPr/>
        </p:nvSpPr>
        <p:spPr bwMode="auto">
          <a:xfrm>
            <a:off x="3220045" y="2343248"/>
            <a:ext cx="2730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dirty="0">
                <a:latin typeface="Arial"/>
                <a:ea typeface="Calibri"/>
              </a:rPr>
              <a:t>Производство молочной продукции</a:t>
            </a:r>
            <a:endParaRPr lang="ru-RU" sz="1200" dirty="0">
              <a:latin typeface="Arial"/>
              <a:cs typeface="Arial"/>
            </a:endParaRPr>
          </a:p>
        </p:txBody>
      </p:sp>
      <p:cxnSp>
        <p:nvCxnSpPr>
          <p:cNvPr id="124" name="Прямая соединительная линия 123"/>
          <p:cNvCxnSpPr>
            <a:cxnSpLocks/>
          </p:cNvCxnSpPr>
          <p:nvPr/>
        </p:nvCxnSpPr>
        <p:spPr bwMode="auto">
          <a:xfrm>
            <a:off x="776141" y="1494946"/>
            <a:ext cx="5675951" cy="0"/>
          </a:xfrm>
          <a:prstGeom prst="line">
            <a:avLst/>
          </a:prstGeom>
          <a:ln w="9525">
            <a:solidFill>
              <a:srgbClr val="264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>
            <a:cxnSpLocks/>
          </p:cNvCxnSpPr>
          <p:nvPr/>
        </p:nvCxnSpPr>
        <p:spPr bwMode="auto">
          <a:xfrm>
            <a:off x="776141" y="2203491"/>
            <a:ext cx="5675951" cy="0"/>
          </a:xfrm>
          <a:prstGeom prst="line">
            <a:avLst/>
          </a:prstGeom>
          <a:ln w="9525">
            <a:solidFill>
              <a:srgbClr val="264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>
            <a:cxnSpLocks/>
          </p:cNvCxnSpPr>
          <p:nvPr/>
        </p:nvCxnSpPr>
        <p:spPr bwMode="auto">
          <a:xfrm>
            <a:off x="776141" y="2744227"/>
            <a:ext cx="5689867" cy="0"/>
          </a:xfrm>
          <a:prstGeom prst="line">
            <a:avLst/>
          </a:prstGeom>
          <a:ln w="9525">
            <a:solidFill>
              <a:srgbClr val="264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 bwMode="auto">
          <a:xfrm>
            <a:off x="129415" y="646981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Arial"/>
                <a:cs typeface="Arial"/>
              </a:rPr>
              <a:t>6</a:t>
            </a:r>
            <a:endParaRPr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1A3CEC-5993-D741-82E9-AE7673C803F5}"/>
              </a:ext>
            </a:extLst>
          </p:cNvPr>
          <p:cNvSpPr/>
          <p:nvPr/>
        </p:nvSpPr>
        <p:spPr bwMode="auto">
          <a:xfrm>
            <a:off x="9063020" y="4121168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latin typeface="Arial"/>
                <a:ea typeface="Calibri"/>
                <a:cs typeface="Arial"/>
              </a:rPr>
              <a:t>г. Луга</a:t>
            </a:r>
            <a:endParaRPr lang="ru-RU" sz="1600" b="1" dirty="0">
              <a:latin typeface="Arial"/>
              <a:cs typeface="Arial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92D10DA-3539-8DBD-FF6D-E925FFA6CD8A}"/>
              </a:ext>
            </a:extLst>
          </p:cNvPr>
          <p:cNvSpPr/>
          <p:nvPr/>
        </p:nvSpPr>
        <p:spPr>
          <a:xfrm>
            <a:off x="8884045" y="4231954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B9BA463-9097-316D-F4A3-6AEB07153418}"/>
              </a:ext>
            </a:extLst>
          </p:cNvPr>
          <p:cNvSpPr/>
          <p:nvPr/>
        </p:nvSpPr>
        <p:spPr bwMode="auto">
          <a:xfrm>
            <a:off x="9074219" y="3292170"/>
            <a:ext cx="108000" cy="108000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50B850B-4CFF-3FDE-D001-1DF0EC6C0FAA}"/>
              </a:ext>
            </a:extLst>
          </p:cNvPr>
          <p:cNvSpPr/>
          <p:nvPr/>
        </p:nvSpPr>
        <p:spPr bwMode="auto">
          <a:xfrm>
            <a:off x="9018534" y="3835373"/>
            <a:ext cx="108000" cy="108000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979C60B-E9BE-16F4-37F1-F2C39B7B2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599" y="4026743"/>
            <a:ext cx="109738" cy="103641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B75DE513-31D3-6A1E-FE66-B3D5351F396F}"/>
              </a:ext>
            </a:extLst>
          </p:cNvPr>
          <p:cNvSpPr/>
          <p:nvPr/>
        </p:nvSpPr>
        <p:spPr bwMode="auto">
          <a:xfrm>
            <a:off x="8927468" y="4132455"/>
            <a:ext cx="108000" cy="108000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F9EEC24A-E004-FE6A-DB9C-8461B5553B0B}"/>
              </a:ext>
            </a:extLst>
          </p:cNvPr>
          <p:cNvSpPr/>
          <p:nvPr/>
        </p:nvSpPr>
        <p:spPr bwMode="auto">
          <a:xfrm>
            <a:off x="8977752" y="3550812"/>
            <a:ext cx="108000" cy="108000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4AA6E1C-9DE1-6296-0043-834C715CF8E1}"/>
              </a:ext>
            </a:extLst>
          </p:cNvPr>
          <p:cNvSpPr/>
          <p:nvPr/>
        </p:nvSpPr>
        <p:spPr bwMode="auto">
          <a:xfrm>
            <a:off x="9128548" y="3883370"/>
            <a:ext cx="108000" cy="108000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F1C952D7-CC96-3079-993C-C4876BEF4F96}"/>
              </a:ext>
            </a:extLst>
          </p:cNvPr>
          <p:cNvSpPr/>
          <p:nvPr/>
        </p:nvSpPr>
        <p:spPr bwMode="auto">
          <a:xfrm>
            <a:off x="9042697" y="4144192"/>
            <a:ext cx="108000" cy="108000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Shape 327">
            <a:extLst>
              <a:ext uri="{FF2B5EF4-FFF2-40B4-BE49-F238E27FC236}">
                <a16:creationId xmlns:a16="http://schemas.microsoft.com/office/drawing/2014/main" id="{5D15BE1A-801F-C47B-430C-95D69132A30F}"/>
              </a:ext>
            </a:extLst>
          </p:cNvPr>
          <p:cNvSpPr/>
          <p:nvPr/>
        </p:nvSpPr>
        <p:spPr>
          <a:xfrm flipH="1">
            <a:off x="9194025" y="2471173"/>
            <a:ext cx="1567625" cy="1412196"/>
          </a:xfrm>
          <a:prstGeom prst="line">
            <a:avLst/>
          </a:prstGeom>
          <a:ln w="6350">
            <a:solidFill>
              <a:srgbClr val="153F9B"/>
            </a:solidFill>
            <a:prstDash val="dash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37" name="Shape 327">
            <a:extLst>
              <a:ext uri="{FF2B5EF4-FFF2-40B4-BE49-F238E27FC236}">
                <a16:creationId xmlns:a16="http://schemas.microsoft.com/office/drawing/2014/main" id="{05CB5B5F-67C9-5F1A-DB87-612A1C8F0E32}"/>
              </a:ext>
            </a:extLst>
          </p:cNvPr>
          <p:cNvSpPr/>
          <p:nvPr/>
        </p:nvSpPr>
        <p:spPr bwMode="auto">
          <a:xfrm>
            <a:off x="8413229" y="2056784"/>
            <a:ext cx="638788" cy="1553398"/>
          </a:xfrm>
          <a:prstGeom prst="line">
            <a:avLst/>
          </a:prstGeom>
          <a:ln w="6350">
            <a:solidFill>
              <a:srgbClr val="153F9B"/>
            </a:solidFill>
            <a:prstDash val="dash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41" name="Shape 327">
            <a:extLst>
              <a:ext uri="{FF2B5EF4-FFF2-40B4-BE49-F238E27FC236}">
                <a16:creationId xmlns:a16="http://schemas.microsoft.com/office/drawing/2014/main" id="{83CA5181-7D62-50D8-1FB2-540C71C6A682}"/>
              </a:ext>
            </a:extLst>
          </p:cNvPr>
          <p:cNvSpPr/>
          <p:nvPr/>
        </p:nvSpPr>
        <p:spPr bwMode="auto">
          <a:xfrm flipV="1">
            <a:off x="9068359" y="4186100"/>
            <a:ext cx="47852" cy="1682955"/>
          </a:xfrm>
          <a:prstGeom prst="line">
            <a:avLst/>
          </a:prstGeom>
          <a:ln w="6350">
            <a:solidFill>
              <a:srgbClr val="153F9B"/>
            </a:solidFill>
            <a:prstDash val="dash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43" name="Shape 327">
            <a:extLst>
              <a:ext uri="{FF2B5EF4-FFF2-40B4-BE49-F238E27FC236}">
                <a16:creationId xmlns:a16="http://schemas.microsoft.com/office/drawing/2014/main" id="{BD173C7E-417C-BEE8-ED35-105CA1E78168}"/>
              </a:ext>
            </a:extLst>
          </p:cNvPr>
          <p:cNvSpPr/>
          <p:nvPr/>
        </p:nvSpPr>
        <p:spPr bwMode="auto">
          <a:xfrm flipH="1">
            <a:off x="9109838" y="1813169"/>
            <a:ext cx="589326" cy="1540481"/>
          </a:xfrm>
          <a:prstGeom prst="line">
            <a:avLst/>
          </a:prstGeom>
          <a:ln w="6350">
            <a:solidFill>
              <a:srgbClr val="153F9B"/>
            </a:solidFill>
            <a:prstDash val="dash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45" name="Shape 327">
            <a:extLst>
              <a:ext uri="{FF2B5EF4-FFF2-40B4-BE49-F238E27FC236}">
                <a16:creationId xmlns:a16="http://schemas.microsoft.com/office/drawing/2014/main" id="{D559D562-C4D9-A98F-9207-E0BAF3E12032}"/>
              </a:ext>
            </a:extLst>
          </p:cNvPr>
          <p:cNvSpPr/>
          <p:nvPr/>
        </p:nvSpPr>
        <p:spPr bwMode="auto">
          <a:xfrm>
            <a:off x="7594907" y="2441882"/>
            <a:ext cx="1454060" cy="1412196"/>
          </a:xfrm>
          <a:prstGeom prst="line">
            <a:avLst/>
          </a:prstGeom>
          <a:ln w="6350">
            <a:solidFill>
              <a:srgbClr val="153F9B"/>
            </a:solidFill>
            <a:prstDash val="dash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48" name="Shape 327">
            <a:extLst>
              <a:ext uri="{FF2B5EF4-FFF2-40B4-BE49-F238E27FC236}">
                <a16:creationId xmlns:a16="http://schemas.microsoft.com/office/drawing/2014/main" id="{B4FFBA94-5CD3-B1CD-5AC0-C771118DD841}"/>
              </a:ext>
            </a:extLst>
          </p:cNvPr>
          <p:cNvSpPr/>
          <p:nvPr/>
        </p:nvSpPr>
        <p:spPr bwMode="auto">
          <a:xfrm flipV="1">
            <a:off x="7889973" y="4226214"/>
            <a:ext cx="1087773" cy="1432036"/>
          </a:xfrm>
          <a:prstGeom prst="line">
            <a:avLst/>
          </a:prstGeom>
          <a:ln w="6350">
            <a:solidFill>
              <a:srgbClr val="153F9B"/>
            </a:solidFill>
            <a:prstDash val="dash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49" name="Shape 327">
            <a:extLst>
              <a:ext uri="{FF2B5EF4-FFF2-40B4-BE49-F238E27FC236}">
                <a16:creationId xmlns:a16="http://schemas.microsoft.com/office/drawing/2014/main" id="{A95168FF-D995-A62D-227B-0B761AB9E5CB}"/>
              </a:ext>
            </a:extLst>
          </p:cNvPr>
          <p:cNvSpPr/>
          <p:nvPr/>
        </p:nvSpPr>
        <p:spPr bwMode="auto">
          <a:xfrm flipV="1">
            <a:off x="7649064" y="4076645"/>
            <a:ext cx="1357480" cy="620584"/>
          </a:xfrm>
          <a:prstGeom prst="line">
            <a:avLst/>
          </a:prstGeom>
          <a:ln w="6350">
            <a:solidFill>
              <a:srgbClr val="153F9B"/>
            </a:solidFill>
            <a:prstDash val="dash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 bwMode="auto">
          <a:xfrm>
            <a:off x="776141" y="3320291"/>
            <a:ext cx="5689867" cy="0"/>
          </a:xfrm>
          <a:prstGeom prst="line">
            <a:avLst/>
          </a:prstGeom>
          <a:ln w="9525">
            <a:solidFill>
              <a:srgbClr val="264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cxnSpLocks/>
          </p:cNvCxnSpPr>
          <p:nvPr/>
        </p:nvCxnSpPr>
        <p:spPr bwMode="auto">
          <a:xfrm>
            <a:off x="776141" y="4011013"/>
            <a:ext cx="5675951" cy="0"/>
          </a:xfrm>
          <a:prstGeom prst="line">
            <a:avLst/>
          </a:prstGeom>
          <a:ln w="9525">
            <a:solidFill>
              <a:srgbClr val="264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cxnSpLocks/>
          </p:cNvCxnSpPr>
          <p:nvPr/>
        </p:nvCxnSpPr>
        <p:spPr bwMode="auto">
          <a:xfrm>
            <a:off x="776141" y="4697230"/>
            <a:ext cx="5675951" cy="0"/>
          </a:xfrm>
          <a:prstGeom prst="line">
            <a:avLst/>
          </a:prstGeom>
          <a:ln w="9525">
            <a:solidFill>
              <a:srgbClr val="264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 bwMode="auto">
          <a:xfrm>
            <a:off x="675965" y="2804011"/>
            <a:ext cx="23340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ООО «Лужский </a:t>
            </a:r>
            <a:b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</a:b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завод «</a:t>
            </a:r>
            <a:r>
              <a:rPr lang="ru-RU" sz="1050" b="1" dirty="0" err="1">
                <a:solidFill>
                  <a:srgbClr val="153F9B"/>
                </a:solidFill>
                <a:latin typeface="Arial"/>
                <a:ea typeface="Calibri"/>
              </a:rPr>
              <a:t>Белкозин</a:t>
            </a: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»</a:t>
            </a:r>
            <a:endParaRPr lang="ru-RU" sz="105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sp>
        <p:nvSpPr>
          <p:cNvPr id="58" name="Прямоугольник 57"/>
          <p:cNvSpPr/>
          <p:nvPr/>
        </p:nvSpPr>
        <p:spPr bwMode="auto">
          <a:xfrm>
            <a:off x="675965" y="3473289"/>
            <a:ext cx="23340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ПО «</a:t>
            </a:r>
            <a:r>
              <a:rPr lang="ru-RU" sz="1050" b="1" dirty="0" err="1">
                <a:solidFill>
                  <a:srgbClr val="153F9B"/>
                </a:solidFill>
                <a:latin typeface="Arial"/>
                <a:ea typeface="Calibri"/>
              </a:rPr>
              <a:t>Лужский</a:t>
            </a: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 консервный завод»</a:t>
            </a:r>
            <a:endParaRPr lang="ru-RU" sz="105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sp>
        <p:nvSpPr>
          <p:cNvPr id="59" name="Прямоугольник 58"/>
          <p:cNvSpPr/>
          <p:nvPr/>
        </p:nvSpPr>
        <p:spPr bwMode="auto">
          <a:xfrm>
            <a:off x="675965" y="4218050"/>
            <a:ext cx="23340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ООО «Завод БКТП»</a:t>
            </a:r>
            <a:endParaRPr lang="ru-RU" sz="105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sp>
        <p:nvSpPr>
          <p:cNvPr id="60" name="Прямоугольник 59"/>
          <p:cNvSpPr/>
          <p:nvPr/>
        </p:nvSpPr>
        <p:spPr bwMode="auto">
          <a:xfrm>
            <a:off x="3232131" y="2780928"/>
            <a:ext cx="3328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dirty="0">
                <a:latin typeface="Arial"/>
                <a:ea typeface="Calibri"/>
              </a:rPr>
              <a:t>Изготовление белковой и колбасной </a:t>
            </a:r>
            <a:br>
              <a:rPr lang="ru-RU" sz="1200" dirty="0">
                <a:latin typeface="Arial"/>
                <a:ea typeface="Calibri"/>
              </a:rPr>
            </a:br>
            <a:r>
              <a:rPr lang="ru-RU" sz="1200" dirty="0">
                <a:latin typeface="Arial"/>
                <a:ea typeface="Calibri"/>
              </a:rPr>
              <a:t>оболочек, животного белка, медпрепаратов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61" name="Прямоугольник 60"/>
          <p:cNvSpPr/>
          <p:nvPr/>
        </p:nvSpPr>
        <p:spPr bwMode="auto">
          <a:xfrm>
            <a:off x="675964" y="4813702"/>
            <a:ext cx="246770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АО «Лужский </a:t>
            </a:r>
            <a:b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</a:b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горно-обогатительный комбинат»</a:t>
            </a:r>
            <a:endParaRPr lang="ru-RU" sz="105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sp>
        <p:nvSpPr>
          <p:cNvPr id="62" name="Прямоугольник 61"/>
          <p:cNvSpPr/>
          <p:nvPr/>
        </p:nvSpPr>
        <p:spPr bwMode="auto">
          <a:xfrm>
            <a:off x="3232131" y="3450206"/>
            <a:ext cx="2576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dirty="0">
                <a:latin typeface="Arial"/>
                <a:ea typeface="Calibri"/>
              </a:rPr>
              <a:t>Изготовление консервов мясных </a:t>
            </a:r>
            <a:br>
              <a:rPr lang="ru-RU" sz="1200" dirty="0">
                <a:latin typeface="Arial"/>
                <a:ea typeface="Calibri"/>
              </a:rPr>
            </a:br>
            <a:r>
              <a:rPr lang="ru-RU" sz="1200" dirty="0">
                <a:latin typeface="Arial"/>
                <a:ea typeface="Calibri"/>
              </a:rPr>
              <a:t>и плодово-ягодной продукции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63" name="Прямоугольник 62"/>
          <p:cNvSpPr/>
          <p:nvPr/>
        </p:nvSpPr>
        <p:spPr bwMode="auto">
          <a:xfrm>
            <a:off x="3232131" y="4114176"/>
            <a:ext cx="2699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dirty="0">
                <a:latin typeface="Arial"/>
                <a:ea typeface="Calibri"/>
              </a:rPr>
              <a:t>Производство электродвигателей, </a:t>
            </a:r>
            <a:br>
              <a:rPr lang="ru-RU" sz="1200" dirty="0">
                <a:latin typeface="Arial"/>
                <a:ea typeface="Calibri"/>
              </a:rPr>
            </a:br>
            <a:r>
              <a:rPr lang="ru-RU" sz="1200" dirty="0">
                <a:latin typeface="Arial"/>
                <a:ea typeface="Calibri"/>
              </a:rPr>
              <a:t>генераторов и трансформаторов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64" name="Прямоугольник 63"/>
          <p:cNvSpPr/>
          <p:nvPr/>
        </p:nvSpPr>
        <p:spPr bwMode="auto">
          <a:xfrm>
            <a:off x="3255149" y="4882952"/>
            <a:ext cx="3095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dirty="0">
                <a:latin typeface="Arial"/>
                <a:ea typeface="Calibri"/>
              </a:rPr>
              <a:t>Добыча кварцевого формовочного песка</a:t>
            </a:r>
            <a:endParaRPr lang="ru-RU" sz="1200" dirty="0">
              <a:latin typeface="Arial"/>
              <a:cs typeface="Arial"/>
            </a:endParaRPr>
          </a:p>
        </p:txBody>
      </p:sp>
      <p:cxnSp>
        <p:nvCxnSpPr>
          <p:cNvPr id="65" name="Прямая соединительная линия 64"/>
          <p:cNvCxnSpPr>
            <a:cxnSpLocks/>
          </p:cNvCxnSpPr>
          <p:nvPr/>
        </p:nvCxnSpPr>
        <p:spPr bwMode="auto">
          <a:xfrm>
            <a:off x="776141" y="5305815"/>
            <a:ext cx="5689867" cy="0"/>
          </a:xfrm>
          <a:prstGeom prst="line">
            <a:avLst/>
          </a:prstGeom>
          <a:ln w="9525">
            <a:solidFill>
              <a:srgbClr val="264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 bwMode="auto">
          <a:xfrm>
            <a:off x="3230551" y="5373216"/>
            <a:ext cx="1233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dirty="0">
                <a:latin typeface="Arial"/>
                <a:ea typeface="Calibri"/>
              </a:rPr>
              <a:t>Добыча торфа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67" name="Прямоугольник 66"/>
          <p:cNvSpPr/>
          <p:nvPr/>
        </p:nvSpPr>
        <p:spPr bwMode="auto">
          <a:xfrm>
            <a:off x="675965" y="5384757"/>
            <a:ext cx="23340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ООО «</a:t>
            </a:r>
            <a:r>
              <a:rPr lang="ru-RU" sz="1050" b="1" dirty="0" err="1">
                <a:solidFill>
                  <a:srgbClr val="153F9B"/>
                </a:solidFill>
                <a:latin typeface="Arial"/>
                <a:ea typeface="Calibri"/>
              </a:rPr>
              <a:t>Заплюсское</a:t>
            </a:r>
            <a:r>
              <a:rPr lang="ru-RU" sz="1050" b="1" dirty="0">
                <a:solidFill>
                  <a:srgbClr val="153F9B"/>
                </a:solidFill>
                <a:latin typeface="Arial"/>
                <a:ea typeface="Calibri"/>
              </a:rPr>
              <a:t>»</a:t>
            </a:r>
            <a:endParaRPr lang="ru-RU" sz="1050" b="1" dirty="0">
              <a:solidFill>
                <a:srgbClr val="153F9B"/>
              </a:solidFill>
              <a:latin typeface="Arial"/>
              <a:cs typeface="Arial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F7BA3D4-70EE-20C8-06A3-9AA9139AE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076822"/>
            <a:ext cx="1502288" cy="39435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41034EE-D77A-79CB-C9AD-1B52474597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52" y="5638673"/>
            <a:ext cx="1727779" cy="35095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9363851-17D7-B15B-82CF-536762E8C2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896" y="1194703"/>
            <a:ext cx="780642" cy="570469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772A3DD-92F1-E98F-0560-12A2BF5FF0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9" y="5869055"/>
            <a:ext cx="1415721" cy="3313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7B3B54-73DB-80F5-4FE4-7D4680CF65A4}"/>
              </a:ext>
            </a:extLst>
          </p:cNvPr>
          <p:cNvSpPr/>
          <p:nvPr/>
        </p:nvSpPr>
        <p:spPr bwMode="auto">
          <a:xfrm>
            <a:off x="9609279" y="5139124"/>
            <a:ext cx="15946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</a:rPr>
              <a:t>ООО «</a:t>
            </a:r>
            <a:r>
              <a:rPr lang="ru-RU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</a:rPr>
              <a:t>Заплюсское</a:t>
            </a: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</a:rPr>
              <a:t>»</a:t>
            </a: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C4AA6E1C-9DE1-6296-0043-834C715CF8E1}"/>
              </a:ext>
            </a:extLst>
          </p:cNvPr>
          <p:cNvSpPr/>
          <p:nvPr/>
        </p:nvSpPr>
        <p:spPr bwMode="auto">
          <a:xfrm>
            <a:off x="9197060" y="4521841"/>
            <a:ext cx="108000" cy="108000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Shape 327">
            <a:extLst>
              <a:ext uri="{FF2B5EF4-FFF2-40B4-BE49-F238E27FC236}">
                <a16:creationId xmlns:a16="http://schemas.microsoft.com/office/drawing/2014/main" id="{05CB5B5F-67C9-5F1A-DB87-612A1C8F0E32}"/>
              </a:ext>
            </a:extLst>
          </p:cNvPr>
          <p:cNvSpPr/>
          <p:nvPr/>
        </p:nvSpPr>
        <p:spPr bwMode="auto">
          <a:xfrm>
            <a:off x="9245661" y="4561011"/>
            <a:ext cx="1098811" cy="622441"/>
          </a:xfrm>
          <a:prstGeom prst="line">
            <a:avLst/>
          </a:prstGeom>
          <a:ln w="6350">
            <a:solidFill>
              <a:srgbClr val="153F9B"/>
            </a:solidFill>
            <a:prstDash val="dash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D59988-ABE7-18DF-7FBA-3EA558CCC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85" y="1866212"/>
            <a:ext cx="5167355" cy="37230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9450" y="188640"/>
            <a:ext cx="10515600" cy="63144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153F9B"/>
                </a:solidFill>
              </a:rPr>
              <a:t>ПРОМЫШЛЕННОСТЬ ЛУЖСКОГО РАЙОНА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53F9B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79450" y="972017"/>
            <a:ext cx="7911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Структура отгруженных промышленных товаров обрабатывающих отраслей производства за 2022 год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317736" y="4458603"/>
            <a:ext cx="2702984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264281"/>
              </a:buClr>
              <a:buSzPct val="130000"/>
              <a:defRPr/>
            </a:pPr>
            <a:r>
              <a:rPr lang="ru-RU" sz="1600" dirty="0">
                <a:latin typeface="Arial"/>
                <a:cs typeface="Arial"/>
              </a:rPr>
              <a:t>Химическое производство</a:t>
            </a:r>
            <a:endParaRPr lang="ru-RU" sz="1600" i="1" dirty="0"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7317736" y="1980514"/>
            <a:ext cx="4027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Clr>
                <a:srgbClr val="264281"/>
              </a:buClr>
              <a:buSzPct val="130000"/>
              <a:defRPr/>
            </a:pPr>
            <a:r>
              <a:rPr lang="ru-RU" sz="1600" dirty="0">
                <a:latin typeface="Arial"/>
                <a:cs typeface="Arial"/>
              </a:rPr>
              <a:t>Прочая неметаллическая минеральная </a:t>
            </a:r>
            <a:br>
              <a:rPr lang="ru-RU" sz="1600" dirty="0">
                <a:latin typeface="Arial"/>
                <a:cs typeface="Arial"/>
              </a:rPr>
            </a:br>
            <a:r>
              <a:rPr lang="ru-RU" sz="1600" dirty="0">
                <a:latin typeface="Arial"/>
                <a:cs typeface="Arial"/>
              </a:rPr>
              <a:t>продукция 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7317736" y="3179824"/>
            <a:ext cx="2492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Clr>
                <a:srgbClr val="264281"/>
              </a:buClr>
              <a:buSzPct val="130000"/>
              <a:defRPr/>
            </a:pPr>
            <a:r>
              <a:rPr lang="ru-RU" sz="1600" dirty="0">
                <a:latin typeface="Arial"/>
                <a:cs typeface="Arial"/>
              </a:rPr>
              <a:t>Пищевое производство 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140704" y="648068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Arial"/>
                <a:cs typeface="Arial"/>
              </a:rPr>
              <a:t>7</a:t>
            </a:r>
            <a:endParaRPr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6894664C-4730-7B2C-AA0F-9D8C88D973D6}"/>
              </a:ext>
            </a:extLst>
          </p:cNvPr>
          <p:cNvSpPr/>
          <p:nvPr/>
        </p:nvSpPr>
        <p:spPr>
          <a:xfrm>
            <a:off x="6947821" y="2108485"/>
            <a:ext cx="180708" cy="180708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A238106-3B35-49FD-D06D-BA5B68479416}"/>
              </a:ext>
            </a:extLst>
          </p:cNvPr>
          <p:cNvSpPr/>
          <p:nvPr/>
        </p:nvSpPr>
        <p:spPr bwMode="auto">
          <a:xfrm>
            <a:off x="6947821" y="3277670"/>
            <a:ext cx="180708" cy="180708"/>
          </a:xfrm>
          <a:prstGeom prst="ellipse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F299276-4FC5-C12C-F5C9-0BDC54F83793}"/>
              </a:ext>
            </a:extLst>
          </p:cNvPr>
          <p:cNvSpPr/>
          <p:nvPr/>
        </p:nvSpPr>
        <p:spPr bwMode="auto">
          <a:xfrm>
            <a:off x="6931879" y="4641224"/>
            <a:ext cx="180708" cy="18070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E8D9A6A5-B11D-A044-26D1-8648CB5E3E7E}"/>
              </a:ext>
            </a:extLst>
          </p:cNvPr>
          <p:cNvSpPr/>
          <p:nvPr/>
        </p:nvSpPr>
        <p:spPr>
          <a:xfrm>
            <a:off x="1228436" y="1959122"/>
            <a:ext cx="4660414" cy="584007"/>
          </a:xfrm>
          <a:prstGeom prst="roundRect">
            <a:avLst>
              <a:gd name="adj" fmla="val 18900"/>
            </a:avLst>
          </a:prstGeom>
          <a:solidFill>
            <a:srgbClr val="153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9D7BC6C1-DD37-6EB6-B66F-A5EEF2578B9A}"/>
              </a:ext>
            </a:extLst>
          </p:cNvPr>
          <p:cNvSpPr/>
          <p:nvPr/>
        </p:nvSpPr>
        <p:spPr>
          <a:xfrm>
            <a:off x="767408" y="1865623"/>
            <a:ext cx="1015691" cy="771005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F37B6D03-A328-1495-C8B8-3619B886D7B4}"/>
              </a:ext>
            </a:extLst>
          </p:cNvPr>
          <p:cNvSpPr/>
          <p:nvPr/>
        </p:nvSpPr>
        <p:spPr>
          <a:xfrm>
            <a:off x="853755" y="1934219"/>
            <a:ext cx="791414" cy="619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C64D9416-5410-E4B7-28D3-9B45CA0013C7}"/>
              </a:ext>
            </a:extLst>
          </p:cNvPr>
          <p:cNvSpPr/>
          <p:nvPr/>
        </p:nvSpPr>
        <p:spPr>
          <a:xfrm>
            <a:off x="863584" y="2014356"/>
            <a:ext cx="87776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264281"/>
              </a:buClr>
              <a:buSzPct val="13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64,9%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F5DDC4B0-71F4-6E2B-EBBF-7B9ED001F3E5}"/>
              </a:ext>
            </a:extLst>
          </p:cNvPr>
          <p:cNvSpPr/>
          <p:nvPr/>
        </p:nvSpPr>
        <p:spPr bwMode="auto">
          <a:xfrm>
            <a:off x="1238264" y="3162459"/>
            <a:ext cx="2843220" cy="584007"/>
          </a:xfrm>
          <a:prstGeom prst="roundRect">
            <a:avLst>
              <a:gd name="adj" fmla="val 18900"/>
            </a:avLst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3B256F47-F018-2C08-75F3-E829EA263581}"/>
              </a:ext>
            </a:extLst>
          </p:cNvPr>
          <p:cNvSpPr/>
          <p:nvPr/>
        </p:nvSpPr>
        <p:spPr bwMode="auto">
          <a:xfrm>
            <a:off x="777235" y="3068960"/>
            <a:ext cx="964111" cy="771005"/>
          </a:xfrm>
          <a:prstGeom prst="ellipse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AB15E086-50DE-79BE-F5FD-119973E4B758}"/>
              </a:ext>
            </a:extLst>
          </p:cNvPr>
          <p:cNvSpPr/>
          <p:nvPr/>
        </p:nvSpPr>
        <p:spPr bwMode="auto">
          <a:xfrm>
            <a:off x="853755" y="3146170"/>
            <a:ext cx="791414" cy="619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D3814B9E-8D24-E7CC-E884-58985FD38773}"/>
              </a:ext>
            </a:extLst>
          </p:cNvPr>
          <p:cNvSpPr/>
          <p:nvPr/>
        </p:nvSpPr>
        <p:spPr bwMode="auto">
          <a:xfrm>
            <a:off x="869961" y="3198805"/>
            <a:ext cx="877759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264281"/>
              </a:buClr>
              <a:buSzPct val="13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24,9%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BCB3AB4F-1E76-7C66-DF83-3BD45974A052}"/>
              </a:ext>
            </a:extLst>
          </p:cNvPr>
          <p:cNvSpPr/>
          <p:nvPr/>
        </p:nvSpPr>
        <p:spPr bwMode="auto">
          <a:xfrm>
            <a:off x="1228436" y="4458603"/>
            <a:ext cx="1541076" cy="584007"/>
          </a:xfrm>
          <a:prstGeom prst="roundRect">
            <a:avLst>
              <a:gd name="adj" fmla="val 189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23362C33-CD75-0364-6B7F-2FB83705087C}"/>
              </a:ext>
            </a:extLst>
          </p:cNvPr>
          <p:cNvSpPr/>
          <p:nvPr/>
        </p:nvSpPr>
        <p:spPr bwMode="auto">
          <a:xfrm>
            <a:off x="767407" y="4365104"/>
            <a:ext cx="964111" cy="77100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C99170F1-D905-AB32-90B7-B32F0089B0E5}"/>
              </a:ext>
            </a:extLst>
          </p:cNvPr>
          <p:cNvSpPr/>
          <p:nvPr/>
        </p:nvSpPr>
        <p:spPr bwMode="auto">
          <a:xfrm>
            <a:off x="842557" y="4439317"/>
            <a:ext cx="791414" cy="619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42525C0A-B5A9-EC62-298C-9685BE7BFC2C}"/>
              </a:ext>
            </a:extLst>
          </p:cNvPr>
          <p:cNvSpPr/>
          <p:nvPr/>
        </p:nvSpPr>
        <p:spPr bwMode="auto">
          <a:xfrm>
            <a:off x="869961" y="4504139"/>
            <a:ext cx="1013133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264281"/>
              </a:buClr>
              <a:buSzPct val="13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10,2%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55386" y="337219"/>
            <a:ext cx="10841214" cy="31115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153F9B"/>
                </a:solidFill>
              </a:rPr>
              <a:t>ПРИОРИТЕТНЫЕ ОТРАСЛИ ПРОМЫШЛЕННОСТИ В ЛУЖСКОМ РАЙОНЕ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153F9B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702824" y="1846998"/>
            <a:ext cx="2520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Обрабатывающая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55386" y="1043444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A99D"/>
                </a:solidFill>
                <a:latin typeface="Arial"/>
                <a:cs typeface="Arial"/>
              </a:rPr>
              <a:t>Приоритетные отрасли промышленности для развития района</a:t>
            </a:r>
            <a:endParaRPr lang="ru-RU" b="1" dirty="0">
              <a:solidFill>
                <a:srgbClr val="00A99D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87888" y="2642073"/>
            <a:ext cx="555765" cy="555765"/>
          </a:xfrm>
          <a:prstGeom prst="rect">
            <a:avLst/>
          </a:prstGeom>
        </p:spPr>
      </p:pic>
      <p:sp>
        <p:nvSpPr>
          <p:cNvPr id="29" name="Google Shape;323;p5">
            <a:extLst>
              <a:ext uri="{FF2B5EF4-FFF2-40B4-BE49-F238E27FC236}">
                <a16:creationId xmlns:a16="http://schemas.microsoft.com/office/drawing/2014/main" id="{24D46AC5-A9E6-60A9-822C-5311F5D5732F}"/>
              </a:ext>
            </a:extLst>
          </p:cNvPr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8</a:t>
            </a:fld>
            <a:endParaRPr dirty="0"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60BA46-11FE-0B6F-06E8-68ECDCCA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60" y="1673226"/>
            <a:ext cx="551624" cy="55162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 bwMode="auto">
          <a:xfrm>
            <a:off x="655386" y="3943621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A99D"/>
                </a:solidFill>
                <a:latin typeface="Arial"/>
              </a:rPr>
              <a:t>Возможные ограничения для размещения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45F1C3-9B5B-7685-375F-9AB517EBE0BD}"/>
              </a:ext>
            </a:extLst>
          </p:cNvPr>
          <p:cNvSpPr/>
          <p:nvPr/>
        </p:nvSpPr>
        <p:spPr bwMode="auto">
          <a:xfrm>
            <a:off x="1702824" y="2817839"/>
            <a:ext cx="2520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Химическая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3F084-B35A-47B3-ADE6-A7689C8373C0}"/>
              </a:ext>
            </a:extLst>
          </p:cNvPr>
          <p:cNvSpPr/>
          <p:nvPr/>
        </p:nvSpPr>
        <p:spPr bwMode="auto">
          <a:xfrm>
            <a:off x="6096000" y="1853215"/>
            <a:ext cx="367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Металлообрабатывающая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6D22E91-4080-0236-9B77-E72BA8C1F617}"/>
              </a:ext>
            </a:extLst>
          </p:cNvPr>
          <p:cNvSpPr/>
          <p:nvPr/>
        </p:nvSpPr>
        <p:spPr bwMode="auto">
          <a:xfrm>
            <a:off x="6096000" y="2763673"/>
            <a:ext cx="367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Пищевая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EB7DE74-544C-460C-7584-768B30D93723}"/>
              </a:ext>
            </a:extLst>
          </p:cNvPr>
          <p:cNvSpPr/>
          <p:nvPr/>
        </p:nvSpPr>
        <p:spPr bwMode="auto">
          <a:xfrm>
            <a:off x="1510481" y="4741719"/>
            <a:ext cx="367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Трудовые ресурсы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8633957-E21E-4B6F-950E-5D99436ED044}"/>
              </a:ext>
            </a:extLst>
          </p:cNvPr>
          <p:cNvSpPr/>
          <p:nvPr/>
        </p:nvSpPr>
        <p:spPr bwMode="auto">
          <a:xfrm>
            <a:off x="6096000" y="4741719"/>
            <a:ext cx="367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Энергетические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0F9A3C-864F-49D1-149F-BF60B3B47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5360" y="4578854"/>
            <a:ext cx="670120" cy="6642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55EC46-6F29-9595-DA46-5C1091369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668" y="2653196"/>
            <a:ext cx="559780" cy="5597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12C76C-1857-ED9C-2D8D-0BA5DE3952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4" y="1733740"/>
            <a:ext cx="559780" cy="5597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B6448AA-CA47-FE8C-CCEE-1E62F5223C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28" y="4609276"/>
            <a:ext cx="603440" cy="6034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85256" y="1052736"/>
            <a:ext cx="8139336" cy="311149"/>
          </a:xfrm>
        </p:spPr>
        <p:txBody>
          <a:bodyPr/>
          <a:lstStyle/>
          <a:p>
            <a:pPr lvl="0">
              <a:defRPr/>
            </a:pPr>
            <a:r>
              <a:rPr lang="ru-RU" dirty="0">
                <a:solidFill>
                  <a:srgbClr val="3EAFAB"/>
                </a:solidFill>
              </a:rPr>
              <a:t>ОАО «</a:t>
            </a:r>
            <a:r>
              <a:rPr lang="ru-RU" dirty="0" err="1">
                <a:solidFill>
                  <a:srgbClr val="3EAFAB"/>
                </a:solidFill>
              </a:rPr>
              <a:t>Лужский</a:t>
            </a:r>
            <a:r>
              <a:rPr lang="ru-RU" dirty="0">
                <a:solidFill>
                  <a:srgbClr val="3EAFAB"/>
                </a:solidFill>
              </a:rPr>
              <a:t> абразивный завод»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10344472" y="6492875"/>
            <a:ext cx="1625373" cy="28575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53F9B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631503" y="1628800"/>
            <a:ext cx="4396019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1600" dirty="0">
              <a:latin typeface="Arial"/>
              <a:cs typeface="Arial"/>
            </a:endParaRPr>
          </a:p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 основания: </a:t>
            </a:r>
            <a:r>
              <a:rPr lang="ru-RU" sz="1600" dirty="0">
                <a:latin typeface="Arial"/>
              </a:rPr>
              <a:t>1906 г.</a:t>
            </a:r>
          </a:p>
          <a:p>
            <a:pPr>
              <a:spcBef>
                <a:spcPts val="1800"/>
              </a:spcBef>
              <a:defRPr/>
            </a:pPr>
            <a:r>
              <a:rPr lang="ru-RU" sz="1600" dirty="0">
                <a:latin typeface="Arial"/>
              </a:rPr>
              <a:t>Производство абразивного инструмента </a:t>
            </a:r>
            <a:br>
              <a:rPr lang="ru-RU" sz="1600" dirty="0">
                <a:latin typeface="Arial"/>
              </a:rPr>
            </a:br>
            <a:r>
              <a:rPr lang="ru-RU" sz="1600" dirty="0">
                <a:latin typeface="Arial"/>
              </a:rPr>
              <a:t>(отрезные, шлифовальные, полировальные, </a:t>
            </a:r>
            <a:r>
              <a:rPr lang="ru-RU" sz="1600" dirty="0" err="1">
                <a:latin typeface="Arial"/>
              </a:rPr>
              <a:t>зачистные</a:t>
            </a:r>
            <a:r>
              <a:rPr lang="ru-RU" sz="1600" dirty="0">
                <a:latin typeface="Arial"/>
              </a:rPr>
              <a:t> и лепестковые круги, сегменты и бруски шлифовальные) для обработки широкого круга материалов и для различного оборудования, </a:t>
            </a:r>
            <a:br>
              <a:rPr lang="ru-RU" sz="1600" dirty="0">
                <a:latin typeface="Arial"/>
              </a:rPr>
            </a:br>
            <a:r>
              <a:rPr lang="ru-RU" sz="1600" dirty="0">
                <a:latin typeface="Arial"/>
              </a:rPr>
              <a:t>а также </a:t>
            </a:r>
            <a:r>
              <a:rPr lang="ru-RU" sz="1600" dirty="0" err="1">
                <a:latin typeface="Arial"/>
              </a:rPr>
              <a:t>графитосодержащие</a:t>
            </a:r>
            <a:r>
              <a:rPr lang="ru-RU" sz="1600" dirty="0">
                <a:latin typeface="Arial"/>
              </a:rPr>
              <a:t> и шамотные изделия (тигли, муфели и т.д.), предназначенные для плавки и разливки цветных металлов</a:t>
            </a:r>
          </a:p>
          <a:p>
            <a:pPr>
              <a:defRPr/>
            </a:pPr>
            <a:endParaRPr lang="ru-RU" sz="1600" dirty="0">
              <a:latin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персонала: </a:t>
            </a:r>
            <a:r>
              <a:rPr lang="ru-RU" sz="1600" dirty="0">
                <a:latin typeface="Arial"/>
              </a:rPr>
              <a:t>978 чел.</a:t>
            </a:r>
          </a:p>
          <a:p>
            <a:pPr>
              <a:defRPr/>
            </a:pPr>
            <a:endParaRPr lang="ru-RU" sz="1600" dirty="0">
              <a:latin typeface="Arial"/>
            </a:endParaRPr>
          </a:p>
          <a:p>
            <a:pPr>
              <a:spcBef>
                <a:spcPts val="1200"/>
              </a:spcBef>
              <a:defRPr/>
            </a:pPr>
            <a:r>
              <a:rPr lang="ru-RU" sz="1600" dirty="0">
                <a:latin typeface="Arial"/>
              </a:rPr>
              <a:t>Строительство нового современного цеха </a:t>
            </a:r>
            <a:br>
              <a:rPr lang="ru-RU" sz="1600" dirty="0">
                <a:latin typeface="Arial"/>
              </a:rPr>
            </a:br>
            <a:r>
              <a:rPr lang="ru-RU" sz="1600" dirty="0">
                <a:latin typeface="Arial"/>
              </a:rPr>
              <a:t>по выпуску шлифовальной шкурки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8385" y="1775677"/>
            <a:ext cx="608027" cy="6042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6763" y="4869160"/>
            <a:ext cx="652380" cy="646699"/>
          </a:xfrm>
          <a:prstGeom prst="rect">
            <a:avLst/>
          </a:prstGeom>
        </p:spPr>
      </p:pic>
      <p:sp>
        <p:nvSpPr>
          <p:cNvPr id="6" name="Google Shape;323;p5">
            <a:extLst>
              <a:ext uri="{FF2B5EF4-FFF2-40B4-BE49-F238E27FC236}">
                <a16:creationId xmlns:a16="http://schemas.microsoft.com/office/drawing/2014/main" id="{4CBA52D9-9DEA-3817-1F19-5201E7812634}"/>
              </a:ext>
            </a:extLst>
          </p:cNvPr>
          <p:cNvSpPr>
            <a:spLocks noGrp="1" noEditPoints="1"/>
          </p:cNvSpPr>
          <p:nvPr>
            <p:ph type="sldNum" idx="12"/>
          </p:nvPr>
        </p:nvSpPr>
        <p:spPr bwMode="auto">
          <a:xfrm>
            <a:off x="38908" y="6408964"/>
            <a:ext cx="402045" cy="369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>
                <a:latin typeface="Arial" panose="020B0604020202020204" pitchFamily="34" charset="0"/>
              </a:rPr>
              <a:t>9</a:t>
            </a:fld>
            <a:endParaRPr dirty="0">
              <a:latin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C1ED930-4267-2A55-D031-AE0559AC92E6}"/>
              </a:ext>
            </a:extLst>
          </p:cNvPr>
          <p:cNvSpPr txBox="1"/>
          <p:nvPr/>
        </p:nvSpPr>
        <p:spPr bwMode="auto">
          <a:xfrm>
            <a:off x="679450" y="309538"/>
            <a:ext cx="10515600" cy="31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28437F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153F9B"/>
                </a:solidFill>
              </a:rPr>
              <a:t>КРУПНЕЙШИЕ ПРЕДПРИЯТИЯ РАЙОНА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CAB207-7329-24B1-7AED-21F6B4E3F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91" y="975144"/>
            <a:ext cx="2438400" cy="4953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1E34FB-73F8-D58F-CE06-05DF3DD21D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809" y="3031214"/>
            <a:ext cx="559780" cy="5597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BBE2CE-5344-56F5-42DE-756CD9BB3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56514" y="5773907"/>
            <a:ext cx="520446" cy="5204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1D5256-5EC8-0036-8A20-BA89891B87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-206" r="9473" b="206"/>
          <a:stretch/>
        </p:blipFill>
        <p:spPr>
          <a:xfrm>
            <a:off x="6096000" y="1916573"/>
            <a:ext cx="5769504" cy="43777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2420</TotalTime>
  <Words>1327</Words>
  <Application>Microsoft Office PowerPoint</Application>
  <DocSecurity>0</DocSecurity>
  <PresentationFormat>Широкоэкранный</PresentationFormat>
  <Paragraphs>298</Paragraphs>
  <Slides>23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Proxima Nova Regular</vt:lpstr>
      <vt:lpstr>Proxima Nova Semibold</vt:lpstr>
      <vt:lpstr>Wingdings</vt:lpstr>
      <vt:lpstr>Тема Office</vt:lpstr>
      <vt:lpstr>Инвестиционное предложение   Лужского района  Ленинградской области</vt:lpstr>
      <vt:lpstr>Презентация PowerPoint</vt:lpstr>
      <vt:lpstr> ИНВЕСТИЦИОННЫЙ УПОЛНОМОЧЕННЫЙ ЛУЖСКОГО РАЙОНА </vt:lpstr>
      <vt:lpstr>Ключевые характеристики района</vt:lpstr>
      <vt:lpstr>ГЕОГРАФИЯ И ТРАНСПОРТНАЯ ИНФРАСТРУКТУРА</vt:lpstr>
      <vt:lpstr>КАРТА ПРОМЫШЛЕННОСТИ ЛУЖСКОГО РАЙОНА </vt:lpstr>
      <vt:lpstr>ПРОМЫШЛЕННОСТЬ ЛУЖСКОГО РАЙОНА</vt:lpstr>
      <vt:lpstr>ПРИОРИТЕТНЫЕ ОТРАСЛИ ПРОМЫШЛЕННОСТИ В ЛУЖСКОМ РАЙОНЕ</vt:lpstr>
      <vt:lpstr>ОАО «Лужский абразивный завод»</vt:lpstr>
      <vt:lpstr>АО «Химик»</vt:lpstr>
      <vt:lpstr>ООО «Лужский молочный комбинат»</vt:lpstr>
      <vt:lpstr>ООО «Лужский завод «Белкозин»»</vt:lpstr>
      <vt:lpstr>ТРУДОВЫЕ РЕСУРСЫ </vt:lpstr>
      <vt:lpstr>Инвестиционные площадки  Лужского района</vt:lpstr>
      <vt:lpstr>КАРТА ИНВЕСТИЦИОННЫХ ПЛОЩАДОК (ИРИС)</vt:lpstr>
      <vt:lpstr>Земельный участок Пехенец 1</vt:lpstr>
      <vt:lpstr>Меры поддержки</vt:lpstr>
      <vt:lpstr>Презентация PowerPoint</vt:lpstr>
      <vt:lpstr>Клиентоцентричная система  «Зеленый коридор для инвестора»</vt:lpstr>
      <vt:lpstr>Презентация PowerPoint</vt:lpstr>
      <vt:lpstr>ПРЕДОСТАВЛЕНИЕ ЗЕМЕЛЬНОГО УЧАСТКА В АРЕНДУ БЕЗ ПРОВЕДЕНИЯ ТОРГОВ</vt:lpstr>
      <vt:lpstr>АНТИСАНКЦИОННЫЕ МЕРЫ ПОДДЕРЖКИ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инвестиционного потенциала Тосненского района Ленинградской области</dc:title>
  <dc:creator>user</dc:creator>
  <cp:lastModifiedBy>Кристина Черепанова</cp:lastModifiedBy>
  <cp:revision>464</cp:revision>
  <cp:lastPrinted>2023-02-13T12:18:55Z</cp:lastPrinted>
  <dcterms:created xsi:type="dcterms:W3CDTF">2022-03-09T11:25:20Z</dcterms:created>
  <dcterms:modified xsi:type="dcterms:W3CDTF">2024-08-12T13:51:32Z</dcterms:modified>
  <dc:identifier/>
  <dc:language/>
  <cp:version/>
</cp:coreProperties>
</file>